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85174"/>
  </p:normalViewPr>
  <p:slideViewPr>
    <p:cSldViewPr snapToGrid="0" snapToObjects="1">
      <p:cViewPr>
        <p:scale>
          <a:sx n="73" d="100"/>
          <a:sy n="73" d="100"/>
        </p:scale>
        <p:origin x="1950"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shuKhandave/Machine_Learning_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AshuKhandave/Machine_Learning_Projec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shuKhandave/Machine_Learning_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66768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Ashwini </a:t>
            </a:r>
            <a:r>
              <a:rPr lang="en-US" dirty="0" err="1">
                <a:solidFill>
                  <a:schemeClr val="bg2"/>
                </a:solidFill>
                <a:latin typeface="Abadi"/>
                <a:ea typeface="SF Pro" pitchFamily="2" charset="0"/>
                <a:cs typeface="SF Pro" pitchFamily="2" charset="0"/>
              </a:rPr>
              <a:t>Dadasaheb</a:t>
            </a:r>
            <a:r>
              <a:rPr lang="en-US" dirty="0">
                <a:solidFill>
                  <a:schemeClr val="bg2"/>
                </a:solidFill>
                <a:latin typeface="Abadi"/>
                <a:ea typeface="SF Pro" pitchFamily="2" charset="0"/>
                <a:cs typeface="SF Pro" pitchFamily="2" charset="0"/>
              </a:rPr>
              <a:t> Khandave</a:t>
            </a:r>
          </a:p>
          <a:p>
            <a:r>
              <a:rPr lang="en-US" dirty="0">
                <a:solidFill>
                  <a:schemeClr val="bg2"/>
                </a:solidFill>
                <a:latin typeface="Abadi" panose="020B0604020104020204" pitchFamily="34" charset="0"/>
                <a:ea typeface="SF Pro" pitchFamily="2" charset="0"/>
                <a:cs typeface="SF Pro" pitchFamily="2" charset="0"/>
              </a:rPr>
              <a:t>31/01/2024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313" y="1500161"/>
            <a:ext cx="7082725" cy="4351338"/>
          </a:xfrm>
          <a:prstGeom prst="rect">
            <a:avLst/>
          </a:prstGeom>
        </p:spPr>
        <p:txBody>
          <a:bodyPr/>
          <a:lstStyle/>
          <a:p>
            <a:r>
              <a:rPr lang="en-US" sz="2000" dirty="0">
                <a:solidFill>
                  <a:schemeClr val="accent3">
                    <a:lumMod val="25000"/>
                  </a:schemeClr>
                </a:solidFill>
                <a:latin typeface="Abadi" panose="020B0604020104020204" pitchFamily="34" charset="0"/>
              </a:rPr>
              <a:t>Calculated launches per site using </a:t>
            </a:r>
            <a:r>
              <a:rPr lang="en-US" sz="2000" b="1" dirty="0" err="1">
                <a:solidFill>
                  <a:schemeClr val="accent3">
                    <a:lumMod val="25000"/>
                  </a:schemeClr>
                </a:solidFill>
                <a:latin typeface="Abadi" panose="020B0604020104020204" pitchFamily="34" charset="0"/>
              </a:rPr>
              <a:t>value_counts</a:t>
            </a:r>
            <a:r>
              <a:rPr lang="en-US" sz="2000" b="1"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on </a:t>
            </a:r>
            <a:r>
              <a:rPr lang="en-US" sz="2000" b="1"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a:t>
            </a:r>
          </a:p>
          <a:p>
            <a:r>
              <a:rPr lang="en-US" sz="2000" dirty="0">
                <a:solidFill>
                  <a:schemeClr val="accent3">
                    <a:lumMod val="25000"/>
                  </a:schemeClr>
                </a:solidFill>
                <a:latin typeface="Abadi" panose="020B0604020104020204" pitchFamily="34" charset="0"/>
              </a:rPr>
              <a:t>Counted orbit occurrences with </a:t>
            </a:r>
            <a:r>
              <a:rPr lang="en-US" sz="2000" b="1" dirty="0" err="1">
                <a:solidFill>
                  <a:schemeClr val="accent3">
                    <a:lumMod val="25000"/>
                  </a:schemeClr>
                </a:solidFill>
                <a:latin typeface="Abadi" panose="020B0604020104020204" pitchFamily="34" charset="0"/>
              </a:rPr>
              <a:t>value_counts</a:t>
            </a:r>
            <a:r>
              <a:rPr lang="en-US" sz="2000" b="1"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on </a:t>
            </a:r>
            <a:r>
              <a:rPr lang="en-US" sz="2000" b="1" dirty="0">
                <a:solidFill>
                  <a:schemeClr val="accent3">
                    <a:lumMod val="25000"/>
                  </a:schemeClr>
                </a:solidFill>
                <a:latin typeface="Abadi" panose="020B0604020104020204" pitchFamily="34" charset="0"/>
              </a:rPr>
              <a:t>Orbit</a:t>
            </a:r>
            <a:r>
              <a:rPr lang="en-US" sz="2000" dirty="0">
                <a:solidFill>
                  <a:schemeClr val="accent3">
                    <a:lumMod val="25000"/>
                  </a:schemeClr>
                </a:solidFill>
                <a:latin typeface="Abadi" panose="020B0604020104020204" pitchFamily="34" charset="0"/>
              </a:rPr>
              <a:t>.</a:t>
            </a:r>
          </a:p>
          <a:p>
            <a:r>
              <a:rPr lang="en-US" sz="2000" dirty="0">
                <a:solidFill>
                  <a:schemeClr val="accent3">
                    <a:lumMod val="25000"/>
                  </a:schemeClr>
                </a:solidFill>
                <a:latin typeface="Abadi" panose="020B0604020104020204" pitchFamily="34" charset="0"/>
              </a:rPr>
              <a:t>Determined landing outcomes frequency with </a:t>
            </a:r>
            <a:r>
              <a:rPr lang="en-US" sz="2000" b="1" dirty="0" err="1">
                <a:solidFill>
                  <a:schemeClr val="accent3">
                    <a:lumMod val="25000"/>
                  </a:schemeClr>
                </a:solidFill>
                <a:latin typeface="Abadi" panose="020B0604020104020204" pitchFamily="34" charset="0"/>
              </a:rPr>
              <a:t>value_counts</a:t>
            </a:r>
            <a:r>
              <a:rPr lang="en-US" sz="2000" b="1"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on </a:t>
            </a:r>
            <a:r>
              <a:rPr lang="en-US" sz="2000" b="1" dirty="0">
                <a:solidFill>
                  <a:schemeClr val="accent3">
                    <a:lumMod val="25000"/>
                  </a:schemeClr>
                </a:solidFill>
                <a:latin typeface="Abadi" panose="020B0604020104020204" pitchFamily="34" charset="0"/>
              </a:rPr>
              <a:t>Outcome</a:t>
            </a:r>
            <a:r>
              <a:rPr lang="en-US" sz="2000" dirty="0">
                <a:solidFill>
                  <a:schemeClr val="accent3">
                    <a:lumMod val="25000"/>
                  </a:schemeClr>
                </a:solidFill>
                <a:latin typeface="Abadi" panose="020B0604020104020204" pitchFamily="34" charset="0"/>
              </a:rPr>
              <a:t>.</a:t>
            </a:r>
          </a:p>
          <a:p>
            <a:r>
              <a:rPr lang="en-US" sz="2000" dirty="0">
                <a:solidFill>
                  <a:schemeClr val="accent3">
                    <a:lumMod val="25000"/>
                  </a:schemeClr>
                </a:solidFill>
                <a:latin typeface="Abadi" panose="020B0604020104020204" pitchFamily="34" charset="0"/>
              </a:rPr>
              <a:t>Created </a:t>
            </a:r>
            <a:r>
              <a:rPr lang="en-US" sz="2000" b="1" dirty="0" err="1">
                <a:solidFill>
                  <a:schemeClr val="accent3">
                    <a:lumMod val="25000"/>
                  </a:schemeClr>
                </a:solidFill>
                <a:latin typeface="Abadi" panose="020B0604020104020204" pitchFamily="34" charset="0"/>
              </a:rPr>
              <a:t>landing_class</a:t>
            </a:r>
            <a:r>
              <a:rPr lang="en-US" sz="2000" b="1"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list: 0 if </a:t>
            </a:r>
            <a:r>
              <a:rPr lang="en-US" sz="2000" b="1" dirty="0">
                <a:solidFill>
                  <a:schemeClr val="accent3">
                    <a:lumMod val="25000"/>
                  </a:schemeClr>
                </a:solidFill>
                <a:latin typeface="Abadi" panose="020B0604020104020204" pitchFamily="34" charset="0"/>
              </a:rPr>
              <a:t>Outcome</a:t>
            </a:r>
            <a:r>
              <a:rPr lang="en-US" sz="2000" dirty="0">
                <a:solidFill>
                  <a:schemeClr val="accent3">
                    <a:lumMod val="25000"/>
                  </a:schemeClr>
                </a:solidFill>
                <a:latin typeface="Abadi" panose="020B0604020104020204" pitchFamily="34" charset="0"/>
              </a:rPr>
              <a:t> in </a:t>
            </a:r>
            <a:r>
              <a:rPr lang="en-US" sz="2000" b="1" dirty="0" err="1">
                <a:solidFill>
                  <a:schemeClr val="accent3">
                    <a:lumMod val="25000"/>
                  </a:schemeClr>
                </a:solidFill>
                <a:latin typeface="Abadi" panose="020B0604020104020204" pitchFamily="34" charset="0"/>
              </a:rPr>
              <a:t>bad_outcome</a:t>
            </a:r>
            <a:r>
              <a:rPr lang="en-US" sz="2000" dirty="0">
                <a:solidFill>
                  <a:schemeClr val="accent3">
                    <a:lumMod val="25000"/>
                  </a:schemeClr>
                </a:solidFill>
                <a:latin typeface="Abadi" panose="020B0604020104020204" pitchFamily="34" charset="0"/>
              </a:rPr>
              <a:t>, 1 otherwise.</a:t>
            </a:r>
          </a:p>
          <a:p>
            <a:r>
              <a:rPr lang="en-US" sz="2000" dirty="0">
                <a:solidFill>
                  <a:schemeClr val="accent3">
                    <a:lumMod val="25000"/>
                  </a:schemeClr>
                </a:solidFill>
                <a:latin typeface="Abadi" panose="020B0604020104020204" pitchFamily="34" charset="0"/>
              </a:rPr>
              <a:t>Link - </a:t>
            </a:r>
            <a:r>
              <a:rPr lang="en-US" sz="2000" dirty="0">
                <a:solidFill>
                  <a:schemeClr val="accent3">
                    <a:lumMod val="25000"/>
                  </a:schemeClr>
                </a:solidFill>
                <a:latin typeface="Abadi" panose="020B0604020104020204" pitchFamily="34" charset="0"/>
                <a:hlinkClick r:id="rId3"/>
              </a:rPr>
              <a:t>https://github.com/AshuKhandave/Machine_Learning_Project/blob/main/labs-jupyter-spacex-Data%20wrangling.ipynb</a:t>
            </a:r>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6573AAB-BAF1-E993-3E4F-B3635B5AD574}"/>
              </a:ext>
            </a:extLst>
          </p:cNvPr>
          <p:cNvPicPr>
            <a:picLocks noChangeAspect="1"/>
          </p:cNvPicPr>
          <p:nvPr/>
        </p:nvPicPr>
        <p:blipFill>
          <a:blip r:embed="rId4"/>
          <a:stretch>
            <a:fillRect/>
          </a:stretch>
        </p:blipFill>
        <p:spPr>
          <a:xfrm>
            <a:off x="7572038" y="1840834"/>
            <a:ext cx="4273288" cy="313412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7985" y="1942586"/>
            <a:ext cx="9904305" cy="3496206"/>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a:t>
            </a:r>
          </a:p>
          <a:p>
            <a:pPr lvl="1">
              <a:lnSpc>
                <a:spcPct val="100000"/>
              </a:lnSpc>
              <a:spcBef>
                <a:spcPts val="1400"/>
              </a:spcBef>
            </a:pPr>
            <a:r>
              <a:rPr lang="en-US" sz="1800" dirty="0">
                <a:solidFill>
                  <a:schemeClr val="accent3">
                    <a:lumMod val="25000"/>
                  </a:schemeClr>
                </a:solidFill>
                <a:latin typeface="Abadi"/>
              </a:rPr>
              <a:t>Relationship between flight number and launch site</a:t>
            </a:r>
          </a:p>
          <a:p>
            <a:pPr lvl="1">
              <a:lnSpc>
                <a:spcPct val="100000"/>
              </a:lnSpc>
              <a:spcBef>
                <a:spcPts val="1400"/>
              </a:spcBef>
            </a:pPr>
            <a:r>
              <a:rPr lang="en-US" sz="1800" dirty="0">
                <a:solidFill>
                  <a:schemeClr val="accent3">
                    <a:lumMod val="25000"/>
                  </a:schemeClr>
                </a:solidFill>
                <a:latin typeface="Abadi"/>
              </a:rPr>
              <a:t>Payload and launch site correlation</a:t>
            </a:r>
          </a:p>
          <a:p>
            <a:pPr lvl="1">
              <a:lnSpc>
                <a:spcPct val="100000"/>
              </a:lnSpc>
              <a:spcBef>
                <a:spcPts val="1400"/>
              </a:spcBef>
            </a:pPr>
            <a:r>
              <a:rPr lang="en-US" sz="1800" dirty="0">
                <a:solidFill>
                  <a:schemeClr val="accent3">
                    <a:lumMod val="25000"/>
                  </a:schemeClr>
                </a:solidFill>
                <a:latin typeface="Abadi"/>
              </a:rPr>
              <a:t>Success rate of each orbit type</a:t>
            </a:r>
          </a:p>
          <a:p>
            <a:pPr lvl="1">
              <a:lnSpc>
                <a:spcPct val="100000"/>
              </a:lnSpc>
              <a:spcBef>
                <a:spcPts val="1400"/>
              </a:spcBef>
            </a:pPr>
            <a:r>
              <a:rPr lang="en-US" sz="1800" dirty="0">
                <a:solidFill>
                  <a:schemeClr val="accent3">
                    <a:lumMod val="25000"/>
                  </a:schemeClr>
                </a:solidFill>
                <a:latin typeface="Abadi"/>
              </a:rPr>
              <a:t>Flight number and orbit type correlation</a:t>
            </a:r>
          </a:p>
          <a:p>
            <a:pPr lvl="1">
              <a:lnSpc>
                <a:spcPct val="100000"/>
              </a:lnSpc>
              <a:spcBef>
                <a:spcPts val="1400"/>
              </a:spcBef>
            </a:pPr>
            <a:r>
              <a:rPr lang="en-US" sz="1800" dirty="0">
                <a:solidFill>
                  <a:schemeClr val="accent3">
                    <a:lumMod val="25000"/>
                  </a:schemeClr>
                </a:solidFill>
                <a:latin typeface="Abadi"/>
              </a:rPr>
              <a:t>Launch success yearly trend</a:t>
            </a:r>
          </a:p>
          <a:p>
            <a:pPr>
              <a:lnSpc>
                <a:spcPct val="100000"/>
              </a:lnSpc>
              <a:spcBef>
                <a:spcPts val="1400"/>
              </a:spcBef>
            </a:pPr>
            <a:r>
              <a:rPr lang="en-US" sz="2000" dirty="0">
                <a:solidFill>
                  <a:schemeClr val="accent3">
                    <a:lumMod val="25000"/>
                  </a:schemeClr>
                </a:solidFill>
                <a:latin typeface="Abadi" panose="020B0604020104020204" pitchFamily="34" charset="0"/>
              </a:rPr>
              <a:t>Link -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3701"/>
            <a:ext cx="10515600" cy="462340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directly from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p>
          <a:p>
            <a:pPr>
              <a:lnSpc>
                <a:spcPct val="100000"/>
              </a:lnSpc>
              <a:spcBef>
                <a:spcPts val="1400"/>
              </a:spcBef>
            </a:pPr>
            <a:r>
              <a:rPr lang="en-US" sz="2000" dirty="0">
                <a:solidFill>
                  <a:schemeClr val="accent3">
                    <a:lumMod val="25000"/>
                  </a:schemeClr>
                </a:solidFill>
                <a:latin typeface="Abadi"/>
              </a:rPr>
              <a:t>Then, we performed Exploratory Data Analysis (EDA) with SQL to extract insights from the data. Some of the queries we executed included:</a:t>
            </a:r>
          </a:p>
          <a:p>
            <a:pPr lvl="1">
              <a:lnSpc>
                <a:spcPct val="100000"/>
              </a:lnSpc>
              <a:spcBef>
                <a:spcPts val="1400"/>
              </a:spcBef>
            </a:pPr>
            <a:r>
              <a:rPr lang="en-US" sz="1800" dirty="0">
                <a:solidFill>
                  <a:schemeClr val="accent3">
                    <a:lumMod val="25000"/>
                  </a:schemeClr>
                </a:solidFill>
                <a:latin typeface="Abadi"/>
              </a:rPr>
              <a:t>Finding the names of unique launch sites in the space mission.</a:t>
            </a:r>
          </a:p>
          <a:p>
            <a:pPr lvl="1">
              <a:lnSpc>
                <a:spcPct val="100000"/>
              </a:lnSpc>
              <a:spcBef>
                <a:spcPts val="1400"/>
              </a:spcBef>
            </a:pPr>
            <a:r>
              <a:rPr lang="en-US" sz="1800" dirty="0">
                <a:solidFill>
                  <a:schemeClr val="accent3">
                    <a:lumMod val="25000"/>
                  </a:schemeClr>
                </a:solidFill>
                <a:latin typeface="Abadi"/>
              </a:rPr>
              <a:t>Calculating 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Determining the average payload mass carried by booster version F9 v1.1.</a:t>
            </a:r>
          </a:p>
          <a:p>
            <a:pPr lvl="1">
              <a:lnSpc>
                <a:spcPct val="100000"/>
              </a:lnSpc>
              <a:spcBef>
                <a:spcPts val="1400"/>
              </a:spcBef>
            </a:pPr>
            <a:r>
              <a:rPr lang="en-US" sz="1800" dirty="0">
                <a:solidFill>
                  <a:schemeClr val="accent3">
                    <a:lumMod val="25000"/>
                  </a:schemeClr>
                </a:solidFill>
                <a:latin typeface="Abadi"/>
              </a:rPr>
              <a:t>Analyzing the total number of successful and failure mission outcomes.</a:t>
            </a:r>
          </a:p>
          <a:p>
            <a:pPr lvl="1">
              <a:lnSpc>
                <a:spcPct val="100000"/>
              </a:lnSpc>
              <a:spcBef>
                <a:spcPts val="1400"/>
              </a:spcBef>
            </a:pPr>
            <a:r>
              <a:rPr lang="en-US" sz="1800" dirty="0">
                <a:solidFill>
                  <a:schemeClr val="accent3">
                    <a:lumMod val="25000"/>
                  </a:schemeClr>
                </a:solidFill>
                <a:latin typeface="Abadi"/>
              </a:rPr>
              <a:t>Identifying failed landing outcomes in the drone ship, including their booster version and launch site names.</a:t>
            </a:r>
          </a:p>
          <a:p>
            <a:r>
              <a:rPr lang="en-US" sz="2400" dirty="0"/>
              <a:t>Link -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6"/>
            <a:ext cx="10515600" cy="435133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Utilized </a:t>
            </a:r>
            <a:r>
              <a:rPr lang="en-US" sz="2000" b="1" dirty="0">
                <a:solidFill>
                  <a:schemeClr val="accent3">
                    <a:lumMod val="25000"/>
                  </a:schemeClr>
                </a:solidFill>
                <a:latin typeface="Abadi" panose="020B0604020104020204" pitchFamily="34" charset="0"/>
              </a:rPr>
              <a:t>Folium</a:t>
            </a:r>
            <a:r>
              <a:rPr lang="en-US" sz="2000" dirty="0">
                <a:solidFill>
                  <a:schemeClr val="accent3">
                    <a:lumMod val="25000"/>
                  </a:schemeClr>
                </a:solidFill>
                <a:latin typeface="Abadi" panose="020B0604020104020204" pitchFamily="34" charset="0"/>
              </a:rPr>
              <a:t> for map creation and visualization, pinpointing launch site locations with </a:t>
            </a:r>
            <a:r>
              <a:rPr lang="en-US" sz="2000" b="1" dirty="0">
                <a:solidFill>
                  <a:schemeClr val="accent3">
                    <a:lumMod val="25000"/>
                  </a:schemeClr>
                </a:solidFill>
                <a:latin typeface="Abadi" panose="020B0604020104020204" pitchFamily="34" charset="0"/>
              </a:rPr>
              <a:t>markers</a:t>
            </a:r>
            <a:r>
              <a:rPr lang="en-US" sz="2000" dirty="0">
                <a:solidFill>
                  <a:schemeClr val="accent3">
                    <a:lumMod val="25000"/>
                  </a:schemeClr>
                </a:solidFill>
                <a:latin typeface="Abadi" panose="020B0604020104020204" pitchFamily="34" charset="0"/>
              </a:rPr>
              <a:t> and </a:t>
            </a:r>
            <a:r>
              <a:rPr lang="en-US" sz="2000" b="1" dirty="0">
                <a:solidFill>
                  <a:schemeClr val="accent3">
                    <a:lumMod val="25000"/>
                  </a:schemeClr>
                </a:solidFill>
                <a:latin typeface="Abadi" panose="020B0604020104020204" pitchFamily="34" charset="0"/>
              </a:rPr>
              <a:t>circles</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Employed </a:t>
            </a:r>
            <a:r>
              <a:rPr lang="en-US" sz="2000" b="1" dirty="0" err="1">
                <a:solidFill>
                  <a:schemeClr val="accent3">
                    <a:lumMod val="25000"/>
                  </a:schemeClr>
                </a:solidFill>
                <a:latin typeface="Abadi" panose="020B0604020104020204" pitchFamily="34" charset="0"/>
              </a:rPr>
              <a:t>MarkerClusters</a:t>
            </a:r>
            <a:r>
              <a:rPr lang="en-US" sz="2000" dirty="0">
                <a:solidFill>
                  <a:schemeClr val="accent3">
                    <a:lumMod val="25000"/>
                  </a:schemeClr>
                </a:solidFill>
                <a:latin typeface="Abadi" panose="020B0604020104020204" pitchFamily="34" charset="0"/>
              </a:rPr>
              <a:t> to categorize launch outcomes and </a:t>
            </a:r>
            <a:r>
              <a:rPr lang="en-US" sz="2000" b="1" dirty="0" err="1">
                <a:solidFill>
                  <a:schemeClr val="accent3">
                    <a:lumMod val="25000"/>
                  </a:schemeClr>
                </a:solidFill>
                <a:latin typeface="Abadi" panose="020B0604020104020204" pitchFamily="34" charset="0"/>
              </a:rPr>
              <a:t>MousePosition</a:t>
            </a:r>
            <a:r>
              <a:rPr lang="en-US" sz="2000" dirty="0">
                <a:solidFill>
                  <a:schemeClr val="accent3">
                    <a:lumMod val="25000"/>
                  </a:schemeClr>
                </a:solidFill>
                <a:latin typeface="Abadi" panose="020B0604020104020204" pitchFamily="34" charset="0"/>
              </a:rPr>
              <a:t> for real-time coordinate display.</a:t>
            </a:r>
          </a:p>
          <a:p>
            <a:pPr>
              <a:lnSpc>
                <a:spcPct val="100000"/>
              </a:lnSpc>
              <a:spcBef>
                <a:spcPts val="1400"/>
              </a:spcBef>
            </a:pPr>
            <a:r>
              <a:rPr lang="en-US" sz="2000" dirty="0">
                <a:solidFill>
                  <a:schemeClr val="accent3">
                    <a:lumMod val="25000"/>
                  </a:schemeClr>
                </a:solidFill>
                <a:latin typeface="Abadi" panose="020B0604020104020204" pitchFamily="34" charset="0"/>
              </a:rPr>
              <a:t>Implemented </a:t>
            </a:r>
            <a:r>
              <a:rPr lang="en-US" sz="2000" b="1" dirty="0" err="1">
                <a:solidFill>
                  <a:schemeClr val="accent3">
                    <a:lumMod val="25000"/>
                  </a:schemeClr>
                </a:solidFill>
                <a:latin typeface="Abadi" panose="020B0604020104020204" pitchFamily="34" charset="0"/>
              </a:rPr>
              <a:t>PolyLines</a:t>
            </a:r>
            <a:r>
              <a:rPr lang="en-US" sz="2000" dirty="0">
                <a:solidFill>
                  <a:schemeClr val="accent3">
                    <a:lumMod val="25000"/>
                  </a:schemeClr>
                </a:solidFill>
                <a:latin typeface="Abadi" panose="020B0604020104020204" pitchFamily="34" charset="0"/>
              </a:rPr>
              <a:t> to calculate and depict distances between launch sites and nearby features.</a:t>
            </a:r>
          </a:p>
          <a:p>
            <a:pPr>
              <a:lnSpc>
                <a:spcPct val="100000"/>
              </a:lnSpc>
              <a:spcBef>
                <a:spcPts val="1400"/>
              </a:spcBef>
            </a:pPr>
            <a:r>
              <a:rPr lang="en-US" sz="2000" dirty="0">
                <a:solidFill>
                  <a:schemeClr val="accent3">
                    <a:lumMod val="25000"/>
                  </a:schemeClr>
                </a:solidFill>
                <a:latin typeface="Abadi" panose="020B0604020104020204" pitchFamily="34" charset="0"/>
              </a:rPr>
              <a:t>Link -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640063"/>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Developed an interactive dashboard using </a:t>
            </a:r>
            <a:r>
              <a:rPr lang="en-US" sz="2000" b="1" dirty="0" err="1">
                <a:solidFill>
                  <a:schemeClr val="accent3">
                    <a:lumMod val="25000"/>
                  </a:schemeClr>
                </a:solidFill>
                <a:latin typeface="Abadi" panose="020B0604020104020204" pitchFamily="34" charset="0"/>
              </a:rPr>
              <a:t>Plotly</a:t>
            </a:r>
            <a:r>
              <a:rPr lang="en-US" sz="2000" b="1" dirty="0">
                <a:solidFill>
                  <a:schemeClr val="accent3">
                    <a:lumMod val="25000"/>
                  </a:schemeClr>
                </a:solidFill>
                <a:latin typeface="Abadi" panose="020B0604020104020204" pitchFamily="34" charset="0"/>
              </a:rPr>
              <a:t> Dash</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Visualized total launches by specific sites using pie charts.</a:t>
            </a:r>
          </a:p>
          <a:p>
            <a:pPr>
              <a:lnSpc>
                <a:spcPct val="100000"/>
              </a:lnSpc>
              <a:spcBef>
                <a:spcPts val="1400"/>
              </a:spcBef>
            </a:pPr>
            <a:r>
              <a:rPr lang="en-US" sz="2000" dirty="0">
                <a:solidFill>
                  <a:schemeClr val="accent3">
                    <a:lumMod val="25000"/>
                  </a:schemeClr>
                </a:solidFill>
                <a:latin typeface="Abadi" panose="020B0604020104020204" pitchFamily="34" charset="0"/>
              </a:rPr>
              <a:t>Examined the relationship between </a:t>
            </a:r>
            <a:r>
              <a:rPr lang="en-US" sz="2000" b="1" dirty="0">
                <a:solidFill>
                  <a:schemeClr val="accent3">
                    <a:lumMod val="25000"/>
                  </a:schemeClr>
                </a:solidFill>
                <a:latin typeface="Abadi" panose="020B0604020104020204" pitchFamily="34" charset="0"/>
              </a:rPr>
              <a:t>Outcome</a:t>
            </a:r>
            <a:r>
              <a:rPr lang="en-US" sz="2000" dirty="0">
                <a:solidFill>
                  <a:schemeClr val="accent3">
                    <a:lumMod val="25000"/>
                  </a:schemeClr>
                </a:solidFill>
                <a:latin typeface="Abadi" panose="020B0604020104020204" pitchFamily="34" charset="0"/>
              </a:rPr>
              <a:t> and </a:t>
            </a:r>
            <a:r>
              <a:rPr lang="en-US" sz="2000" b="1" dirty="0">
                <a:solidFill>
                  <a:schemeClr val="accent3">
                    <a:lumMod val="25000"/>
                  </a:schemeClr>
                </a:solidFill>
                <a:latin typeface="Abadi" panose="020B0604020104020204" pitchFamily="34" charset="0"/>
              </a:rPr>
              <a:t>Payload Mass (Kg) </a:t>
            </a:r>
            <a:r>
              <a:rPr lang="en-US" sz="2000" dirty="0">
                <a:solidFill>
                  <a:schemeClr val="accent3">
                    <a:lumMod val="25000"/>
                  </a:schemeClr>
                </a:solidFill>
                <a:latin typeface="Abadi" panose="020B0604020104020204" pitchFamily="34" charset="0"/>
              </a:rPr>
              <a:t>for various booster versions using scatter graphs.</a:t>
            </a:r>
          </a:p>
          <a:p>
            <a:pPr>
              <a:lnSpc>
                <a:spcPct val="100000"/>
              </a:lnSpc>
              <a:spcBef>
                <a:spcPts val="1400"/>
              </a:spcBef>
            </a:pPr>
            <a:r>
              <a:rPr lang="en-US" sz="2000" dirty="0">
                <a:solidFill>
                  <a:schemeClr val="accent3">
                    <a:lumMod val="25000"/>
                  </a:schemeClr>
                </a:solidFill>
                <a:latin typeface="Abadi" panose="020B0604020104020204" pitchFamily="34" charset="0"/>
              </a:rPr>
              <a:t>Link - </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3365" y="1611824"/>
            <a:ext cx="10316264" cy="4707526"/>
          </a:xfrm>
          <a:prstGeom prst="rect">
            <a:avLst/>
          </a:prstGeom>
        </p:spPr>
        <p:txBody>
          <a:bodyPr>
            <a:normAutofit fontScale="40000" lnSpcReduction="20000"/>
          </a:bodyPr>
          <a:lstStyle/>
          <a:p>
            <a:pPr marL="0" indent="0">
              <a:lnSpc>
                <a:spcPct val="100000"/>
              </a:lnSpc>
              <a:spcBef>
                <a:spcPts val="1400"/>
              </a:spcBef>
              <a:buNone/>
            </a:pPr>
            <a:r>
              <a:rPr lang="en-US" sz="5500" dirty="0">
                <a:solidFill>
                  <a:schemeClr val="tx1">
                    <a:lumMod val="65000"/>
                    <a:lumOff val="35000"/>
                  </a:schemeClr>
                </a:solidFill>
                <a:latin typeface="Abadi" panose="020B0604020104020204" pitchFamily="34" charset="0"/>
              </a:rPr>
              <a:t>Following are the steps taken to find the best performing classification model:</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1. </a:t>
            </a:r>
            <a:r>
              <a:rPr lang="en-US" sz="5100" b="1" dirty="0">
                <a:solidFill>
                  <a:schemeClr val="tx1">
                    <a:lumMod val="65000"/>
                    <a:lumOff val="35000"/>
                  </a:schemeClr>
                </a:solidFill>
                <a:latin typeface="Abadi" panose="020B0604020104020204" pitchFamily="34" charset="0"/>
              </a:rPr>
              <a:t>Data Loading and Transformation</a:t>
            </a:r>
            <a:r>
              <a:rPr lang="en-US" sz="5100" dirty="0">
                <a:solidFill>
                  <a:schemeClr val="tx1">
                    <a:lumMod val="65000"/>
                    <a:lumOff val="35000"/>
                  </a:schemeClr>
                </a:solidFill>
                <a:latin typeface="Abadi" panose="020B0604020104020204" pitchFamily="34" charset="0"/>
              </a:rPr>
              <a:t>: Loaded data with NumPy and Pandas. Transformed and preprocessed the data</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2. </a:t>
            </a:r>
            <a:r>
              <a:rPr lang="en-US" sz="5100" b="1" dirty="0">
                <a:solidFill>
                  <a:schemeClr val="tx1">
                    <a:lumMod val="65000"/>
                    <a:lumOff val="35000"/>
                  </a:schemeClr>
                </a:solidFill>
                <a:latin typeface="Abadi" panose="020B0604020104020204" pitchFamily="34" charset="0"/>
              </a:rPr>
              <a:t>Data Splitting</a:t>
            </a:r>
            <a:r>
              <a:rPr lang="en-US" sz="5100" dirty="0">
                <a:solidFill>
                  <a:schemeClr val="tx1">
                    <a:lumMod val="65000"/>
                    <a:lumOff val="35000"/>
                  </a:schemeClr>
                </a:solidFill>
                <a:latin typeface="Abadi" panose="020B0604020104020204" pitchFamily="34" charset="0"/>
              </a:rPr>
              <a:t>: Split the data into training and testing sets.</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3. </a:t>
            </a:r>
            <a:r>
              <a:rPr lang="en-US" sz="5100" b="1" dirty="0">
                <a:solidFill>
                  <a:schemeClr val="tx1">
                    <a:lumMod val="65000"/>
                    <a:lumOff val="35000"/>
                  </a:schemeClr>
                </a:solidFill>
                <a:latin typeface="Abadi" panose="020B0604020104020204" pitchFamily="34" charset="0"/>
              </a:rPr>
              <a:t>Model Building</a:t>
            </a:r>
            <a:r>
              <a:rPr lang="en-US" sz="5100" dirty="0">
                <a:solidFill>
                  <a:schemeClr val="tx1">
                    <a:lumMod val="65000"/>
                    <a:lumOff val="35000"/>
                  </a:schemeClr>
                </a:solidFill>
                <a:latin typeface="Abadi" panose="020B0604020104020204" pitchFamily="34" charset="0"/>
              </a:rPr>
              <a:t>: Developed machine learning models.</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4. </a:t>
            </a:r>
            <a:r>
              <a:rPr lang="en-US" sz="5100" b="1" dirty="0">
                <a:solidFill>
                  <a:schemeClr val="tx1">
                    <a:lumMod val="65000"/>
                    <a:lumOff val="35000"/>
                  </a:schemeClr>
                </a:solidFill>
                <a:latin typeface="Abadi" panose="020B0604020104020204" pitchFamily="34" charset="0"/>
              </a:rPr>
              <a:t>Hyperparameter Tuning</a:t>
            </a:r>
            <a:r>
              <a:rPr lang="en-US" sz="5100" dirty="0">
                <a:solidFill>
                  <a:schemeClr val="tx1">
                    <a:lumMod val="65000"/>
                    <a:lumOff val="35000"/>
                  </a:schemeClr>
                </a:solidFill>
                <a:latin typeface="Abadi" panose="020B0604020104020204" pitchFamily="34" charset="0"/>
              </a:rPr>
              <a:t>: Used </a:t>
            </a:r>
            <a:r>
              <a:rPr lang="en-US" sz="5100" dirty="0" err="1">
                <a:solidFill>
                  <a:schemeClr val="tx1">
                    <a:lumMod val="65000"/>
                    <a:lumOff val="35000"/>
                  </a:schemeClr>
                </a:solidFill>
                <a:latin typeface="Abadi" panose="020B0604020104020204" pitchFamily="34" charset="0"/>
              </a:rPr>
              <a:t>GridSearchCV</a:t>
            </a:r>
            <a:r>
              <a:rPr lang="en-US" sz="5100" dirty="0">
                <a:solidFill>
                  <a:schemeClr val="tx1">
                    <a:lumMod val="65000"/>
                    <a:lumOff val="35000"/>
                  </a:schemeClr>
                </a:solidFill>
                <a:latin typeface="Abadi" panose="020B0604020104020204" pitchFamily="34" charset="0"/>
              </a:rPr>
              <a:t> to tune hyperparameters.</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5. </a:t>
            </a:r>
            <a:r>
              <a:rPr lang="en-US" sz="5100" b="1" dirty="0">
                <a:solidFill>
                  <a:schemeClr val="tx1">
                    <a:lumMod val="65000"/>
                    <a:lumOff val="35000"/>
                  </a:schemeClr>
                </a:solidFill>
                <a:latin typeface="Abadi" panose="020B0604020104020204" pitchFamily="34" charset="0"/>
              </a:rPr>
              <a:t>Model Evaluation</a:t>
            </a:r>
            <a:r>
              <a:rPr lang="en-US" sz="5100" dirty="0">
                <a:solidFill>
                  <a:schemeClr val="tx1">
                    <a:lumMod val="65000"/>
                    <a:lumOff val="35000"/>
                  </a:schemeClr>
                </a:solidFill>
                <a:latin typeface="Abadi" panose="020B0604020104020204" pitchFamily="34" charset="0"/>
              </a:rPr>
              <a:t>: Evaluated models based on accuracy.</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6. </a:t>
            </a:r>
            <a:r>
              <a:rPr lang="en-US" sz="5100" b="1" dirty="0">
                <a:solidFill>
                  <a:schemeClr val="tx1">
                    <a:lumMod val="65000"/>
                    <a:lumOff val="35000"/>
                  </a:schemeClr>
                </a:solidFill>
                <a:latin typeface="Abadi" panose="020B0604020104020204" pitchFamily="34" charset="0"/>
              </a:rPr>
              <a:t>Model Improvement</a:t>
            </a:r>
            <a:r>
              <a:rPr lang="en-US" sz="5100" dirty="0">
                <a:solidFill>
                  <a:schemeClr val="tx1">
                    <a:lumMod val="65000"/>
                    <a:lumOff val="35000"/>
                  </a:schemeClr>
                </a:solidFill>
                <a:latin typeface="Abadi" panose="020B0604020104020204" pitchFamily="34" charset="0"/>
              </a:rPr>
              <a:t>: Improved models with feature engineering and tuning.</a:t>
            </a:r>
          </a:p>
          <a:p>
            <a:pPr marL="457200" lvl="1" indent="0">
              <a:lnSpc>
                <a:spcPct val="100000"/>
              </a:lnSpc>
              <a:spcBef>
                <a:spcPts val="1400"/>
              </a:spcBef>
              <a:buNone/>
            </a:pPr>
            <a:r>
              <a:rPr lang="en-US" sz="5100" dirty="0">
                <a:solidFill>
                  <a:schemeClr val="tx1">
                    <a:lumMod val="65000"/>
                    <a:lumOff val="35000"/>
                  </a:schemeClr>
                </a:solidFill>
                <a:latin typeface="Abadi" panose="020B0604020104020204" pitchFamily="34" charset="0"/>
              </a:rPr>
              <a:t>7. </a:t>
            </a:r>
            <a:r>
              <a:rPr lang="en-US" sz="5100" b="1" dirty="0">
                <a:solidFill>
                  <a:schemeClr val="tx1">
                    <a:lumMod val="65000"/>
                    <a:lumOff val="35000"/>
                  </a:schemeClr>
                </a:solidFill>
                <a:latin typeface="Abadi" panose="020B0604020104020204" pitchFamily="34" charset="0"/>
              </a:rPr>
              <a:t>Best Performing Model</a:t>
            </a:r>
            <a:r>
              <a:rPr lang="en-US" sz="5100" dirty="0">
                <a:solidFill>
                  <a:schemeClr val="tx1">
                    <a:lumMod val="65000"/>
                    <a:lumOff val="35000"/>
                  </a:schemeClr>
                </a:solidFill>
                <a:latin typeface="Abadi" panose="020B0604020104020204" pitchFamily="34" charset="0"/>
              </a:rPr>
              <a:t>: Selected the top-performing classification model.</a:t>
            </a:r>
          </a:p>
          <a:p>
            <a:pPr marL="0" indent="0">
              <a:lnSpc>
                <a:spcPct val="100000"/>
              </a:lnSpc>
              <a:spcBef>
                <a:spcPts val="1400"/>
              </a:spcBef>
              <a:buNone/>
            </a:pPr>
            <a:r>
              <a:rPr lang="en-US" sz="5500" dirty="0">
                <a:solidFill>
                  <a:schemeClr val="tx1">
                    <a:lumMod val="65000"/>
                    <a:lumOff val="35000"/>
                  </a:schemeClr>
                </a:solidFill>
                <a:latin typeface="Abadi" panose="020B0604020104020204" pitchFamily="34" charset="0"/>
              </a:rPr>
              <a:t>Link -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000"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p>
          <a:p>
            <a:pPr lvl="1"/>
            <a:endParaRPr lang="en-US" sz="2000" dirty="0"/>
          </a:p>
          <a:p>
            <a:pPr marL="457200" lvl="1" indent="0">
              <a:buNone/>
            </a:pPr>
            <a:endParaRPr lang="en-US"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9502" y="1644870"/>
            <a:ext cx="10276618" cy="1171903"/>
          </a:xfrm>
          <a:prstGeom prst="rect">
            <a:avLst/>
          </a:prstGeom>
        </p:spPr>
        <p:txBody>
          <a:bodyPr anchor="ctr">
            <a:normAutofit fontScale="92500" lnSpcReduction="10000"/>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analysis revealed that launch sites with higher flight counts tended to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D742DDD-77C1-4316-F770-E354028243A4}"/>
              </a:ext>
            </a:extLst>
          </p:cNvPr>
          <p:cNvPicPr>
            <a:picLocks noChangeAspect="1"/>
          </p:cNvPicPr>
          <p:nvPr/>
        </p:nvPicPr>
        <p:blipFill>
          <a:blip r:embed="rId3"/>
          <a:stretch>
            <a:fillRect/>
          </a:stretch>
        </p:blipFill>
        <p:spPr>
          <a:xfrm>
            <a:off x="677917" y="3169402"/>
            <a:ext cx="10836166" cy="22541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7973" y="2122214"/>
            <a:ext cx="10384222" cy="1061983"/>
          </a:xfrm>
          <a:prstGeom prst="rect">
            <a:avLst/>
          </a:prstGeom>
        </p:spPr>
        <p:txBody>
          <a:bodyPr anchor="ctr">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At the VAFB-SLC launch site, there were no rockets launched with a payload mass exceeding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304C207-A375-246D-E7BB-F57634610476}"/>
              </a:ext>
            </a:extLst>
          </p:cNvPr>
          <p:cNvPicPr>
            <a:picLocks noChangeAspect="1"/>
          </p:cNvPicPr>
          <p:nvPr/>
        </p:nvPicPr>
        <p:blipFill>
          <a:blip r:embed="rId3"/>
          <a:stretch>
            <a:fillRect/>
          </a:stretch>
        </p:blipFill>
        <p:spPr>
          <a:xfrm>
            <a:off x="509274" y="3557332"/>
            <a:ext cx="11173451" cy="232435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26547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8753" y="1929141"/>
            <a:ext cx="4338971" cy="3811588"/>
          </a:xfrm>
          <a:prstGeom prst="rect">
            <a:avLst/>
          </a:prstGeom>
        </p:spPr>
        <p:txBody>
          <a:bodyPr anchor="ctr">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From the plot, we can see that ES-L1, GEO, HEO, SSO, VLEO had the most success rate.</a:t>
            </a:r>
          </a:p>
          <a:p>
            <a:pPr marL="0" indent="0" algn="just">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63B7C7B-67BB-FC1A-8EBB-02CC6EF4BD0A}"/>
              </a:ext>
            </a:extLst>
          </p:cNvPr>
          <p:cNvPicPr>
            <a:picLocks noChangeAspect="1"/>
          </p:cNvPicPr>
          <p:nvPr/>
        </p:nvPicPr>
        <p:blipFill>
          <a:blip r:embed="rId3"/>
          <a:stretch>
            <a:fillRect/>
          </a:stretch>
        </p:blipFill>
        <p:spPr>
          <a:xfrm>
            <a:off x="6206298" y="1775482"/>
            <a:ext cx="5016948" cy="411890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59B876-0206-A53D-1D9B-A07EA9EA869E}"/>
              </a:ext>
            </a:extLst>
          </p:cNvPr>
          <p:cNvPicPr>
            <a:picLocks noChangeAspect="1"/>
          </p:cNvPicPr>
          <p:nvPr/>
        </p:nvPicPr>
        <p:blipFill>
          <a:blip r:embed="rId3"/>
          <a:stretch>
            <a:fillRect/>
          </a:stretch>
        </p:blipFill>
        <p:spPr>
          <a:xfrm>
            <a:off x="942372" y="3695033"/>
            <a:ext cx="10515600" cy="2186655"/>
          </a:xfrm>
          <a:prstGeom prst="rect">
            <a:avLst/>
          </a:prstGeom>
        </p:spPr>
      </p:pic>
      <p:sp>
        <p:nvSpPr>
          <p:cNvPr id="7" name="Content Placeholder 2">
            <a:extLst>
              <a:ext uri="{FF2B5EF4-FFF2-40B4-BE49-F238E27FC236}">
                <a16:creationId xmlns:a16="http://schemas.microsoft.com/office/drawing/2014/main" id="{D2CBDC08-9847-BF69-F2F0-F0868E0110F6}"/>
              </a:ext>
            </a:extLst>
          </p:cNvPr>
          <p:cNvSpPr txBox="1">
            <a:spLocks/>
          </p:cNvSpPr>
          <p:nvPr/>
        </p:nvSpPr>
        <p:spPr>
          <a:xfrm>
            <a:off x="987973" y="2122214"/>
            <a:ext cx="10384222" cy="106198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In the LEO orbit, success appears to be related to the number of flights, whereas in the GTO orbit, there seems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1C1A58A-0EC0-0317-AEAE-B45023C1202A}"/>
              </a:ext>
            </a:extLst>
          </p:cNvPr>
          <p:cNvPicPr>
            <a:picLocks noChangeAspect="1"/>
          </p:cNvPicPr>
          <p:nvPr/>
        </p:nvPicPr>
        <p:blipFill>
          <a:blip r:embed="rId3"/>
          <a:stretch>
            <a:fillRect/>
          </a:stretch>
        </p:blipFill>
        <p:spPr>
          <a:xfrm>
            <a:off x="770011" y="3758947"/>
            <a:ext cx="10515600" cy="2186655"/>
          </a:xfrm>
          <a:prstGeom prst="rect">
            <a:avLst/>
          </a:prstGeom>
        </p:spPr>
      </p:pic>
      <p:sp>
        <p:nvSpPr>
          <p:cNvPr id="7" name="Content Placeholder 2">
            <a:extLst>
              <a:ext uri="{FF2B5EF4-FFF2-40B4-BE49-F238E27FC236}">
                <a16:creationId xmlns:a16="http://schemas.microsoft.com/office/drawing/2014/main" id="{52D14856-8D1F-349F-E61B-180CBAFC0193}"/>
              </a:ext>
            </a:extLst>
          </p:cNvPr>
          <p:cNvSpPr txBox="1">
            <a:spLocks/>
          </p:cNvSpPr>
          <p:nvPr/>
        </p:nvSpPr>
        <p:spPr>
          <a:xfrm>
            <a:off x="987973" y="2122214"/>
            <a:ext cx="10384222" cy="106198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E4D3AC52-5121-4967-BA2A-DE1A1D647E49}"/>
              </a:ext>
            </a:extLst>
          </p:cNvPr>
          <p:cNvSpPr txBox="1">
            <a:spLocks/>
          </p:cNvSpPr>
          <p:nvPr/>
        </p:nvSpPr>
        <p:spPr>
          <a:xfrm>
            <a:off x="987973" y="2374462"/>
            <a:ext cx="4076316" cy="275458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From the plot, we can observe that success rate since 2013 kept on increasing till 2020.</a:t>
            </a:r>
          </a:p>
        </p:txBody>
      </p:sp>
      <p:pic>
        <p:nvPicPr>
          <p:cNvPr id="8" name="Picture 7">
            <a:extLst>
              <a:ext uri="{FF2B5EF4-FFF2-40B4-BE49-F238E27FC236}">
                <a16:creationId xmlns:a16="http://schemas.microsoft.com/office/drawing/2014/main" id="{B920DADB-5813-1DCC-D564-5F0047F092FF}"/>
              </a:ext>
            </a:extLst>
          </p:cNvPr>
          <p:cNvPicPr>
            <a:picLocks noChangeAspect="1"/>
          </p:cNvPicPr>
          <p:nvPr/>
        </p:nvPicPr>
        <p:blipFill>
          <a:blip r:embed="rId3"/>
          <a:stretch>
            <a:fillRect/>
          </a:stretch>
        </p:blipFill>
        <p:spPr>
          <a:xfrm>
            <a:off x="5494118" y="1577701"/>
            <a:ext cx="5534025" cy="45434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53DDAE3-F3A2-3BE7-E744-74DED4B3335A}"/>
              </a:ext>
            </a:extLst>
          </p:cNvPr>
          <p:cNvPicPr>
            <a:picLocks noChangeAspect="1"/>
          </p:cNvPicPr>
          <p:nvPr/>
        </p:nvPicPr>
        <p:blipFill>
          <a:blip r:embed="rId3"/>
          <a:stretch>
            <a:fillRect/>
          </a:stretch>
        </p:blipFill>
        <p:spPr>
          <a:xfrm>
            <a:off x="1811028" y="3101369"/>
            <a:ext cx="8569944" cy="2924204"/>
          </a:xfrm>
          <a:prstGeom prst="rect">
            <a:avLst/>
          </a:prstGeom>
        </p:spPr>
      </p:pic>
      <p:sp>
        <p:nvSpPr>
          <p:cNvPr id="8" name="TextBox 7">
            <a:extLst>
              <a:ext uri="{FF2B5EF4-FFF2-40B4-BE49-F238E27FC236}">
                <a16:creationId xmlns:a16="http://schemas.microsoft.com/office/drawing/2014/main" id="{0435307A-B900-637C-9675-D13ACE635181}"/>
              </a:ext>
            </a:extLst>
          </p:cNvPr>
          <p:cNvSpPr txBox="1"/>
          <p:nvPr/>
        </p:nvSpPr>
        <p:spPr>
          <a:xfrm>
            <a:off x="1839438" y="2007233"/>
            <a:ext cx="8376745" cy="707886"/>
          </a:xfrm>
          <a:prstGeom prst="rect">
            <a:avLst/>
          </a:prstGeom>
          <a:noFill/>
        </p:spPr>
        <p:txBody>
          <a:bodyPr wrap="square">
            <a:spAutoFit/>
          </a:bodyPr>
          <a:lstStyle/>
          <a:p>
            <a:r>
              <a:rPr lang="en-US" sz="2000" dirty="0">
                <a:latin typeface="Abadi" panose="020B0604020104020204" pitchFamily="34" charset="0"/>
              </a:rPr>
              <a:t>Used the </a:t>
            </a:r>
            <a:r>
              <a:rPr lang="en-US" sz="2000" b="1" dirty="0">
                <a:latin typeface="Abadi" panose="020B0604020104020204" pitchFamily="34" charset="0"/>
              </a:rPr>
              <a:t>DISTINCT</a:t>
            </a:r>
            <a:r>
              <a:rPr lang="en-US" sz="2000" dirty="0">
                <a:latin typeface="Abadi" panose="020B0604020104020204" pitchFamily="34" charset="0"/>
              </a:rPr>
              <a:t> keyword in SQL to display unique launch sites from the SpaceX data.</a:t>
            </a:r>
            <a:endParaRPr lang="en-IN" sz="20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2">
            <a:extLst>
              <a:ext uri="{FF2B5EF4-FFF2-40B4-BE49-F238E27FC236}">
                <a16:creationId xmlns:a16="http://schemas.microsoft.com/office/drawing/2014/main" id="{3F9E1DEF-9DCD-7817-0384-DDB01D37467C}"/>
              </a:ext>
            </a:extLst>
          </p:cNvPr>
          <p:cNvSpPr txBox="1">
            <a:spLocks/>
          </p:cNvSpPr>
          <p:nvPr/>
        </p:nvSpPr>
        <p:spPr>
          <a:xfrm>
            <a:off x="1828800" y="4174583"/>
            <a:ext cx="10983310" cy="321704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Used the query above to display 5 records where launch sites begin with `CCA`</a:t>
            </a:r>
          </a:p>
        </p:txBody>
      </p:sp>
      <p:pic>
        <p:nvPicPr>
          <p:cNvPr id="8" name="Picture 7">
            <a:extLst>
              <a:ext uri="{FF2B5EF4-FFF2-40B4-BE49-F238E27FC236}">
                <a16:creationId xmlns:a16="http://schemas.microsoft.com/office/drawing/2014/main" id="{9365D1F8-FBD4-1E3E-70D2-A90FFF9B2D27}"/>
              </a:ext>
            </a:extLst>
          </p:cNvPr>
          <p:cNvPicPr>
            <a:picLocks noChangeAspect="1"/>
          </p:cNvPicPr>
          <p:nvPr/>
        </p:nvPicPr>
        <p:blipFill>
          <a:blip r:embed="rId3"/>
          <a:stretch>
            <a:fillRect/>
          </a:stretch>
        </p:blipFill>
        <p:spPr>
          <a:xfrm>
            <a:off x="3290031" y="1412269"/>
            <a:ext cx="5611937" cy="40462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2604C50-104F-59A6-B0D8-ECA925B199E7}"/>
              </a:ext>
            </a:extLst>
          </p:cNvPr>
          <p:cNvPicPr>
            <a:picLocks noChangeAspect="1"/>
          </p:cNvPicPr>
          <p:nvPr/>
        </p:nvPicPr>
        <p:blipFill>
          <a:blip r:embed="rId3"/>
          <a:stretch>
            <a:fillRect/>
          </a:stretch>
        </p:blipFill>
        <p:spPr>
          <a:xfrm>
            <a:off x="1942520" y="2394720"/>
            <a:ext cx="8306959" cy="2572109"/>
          </a:xfrm>
          <a:prstGeom prst="rect">
            <a:avLst/>
          </a:prstGeom>
        </p:spPr>
      </p:pic>
      <p:sp>
        <p:nvSpPr>
          <p:cNvPr id="8" name="TextBox 7">
            <a:extLst>
              <a:ext uri="{FF2B5EF4-FFF2-40B4-BE49-F238E27FC236}">
                <a16:creationId xmlns:a16="http://schemas.microsoft.com/office/drawing/2014/main" id="{FE531E08-98B6-F76E-26CF-9F00EAE180FC}"/>
              </a:ext>
            </a:extLst>
          </p:cNvPr>
          <p:cNvSpPr txBox="1"/>
          <p:nvPr/>
        </p:nvSpPr>
        <p:spPr>
          <a:xfrm>
            <a:off x="1404509" y="1686834"/>
            <a:ext cx="9246604" cy="707886"/>
          </a:xfrm>
          <a:prstGeom prst="rect">
            <a:avLst/>
          </a:prstGeom>
          <a:noFill/>
        </p:spPr>
        <p:txBody>
          <a:bodyPr wrap="square">
            <a:spAutoFit/>
          </a:bodyPr>
          <a:lstStyle/>
          <a:p>
            <a:r>
              <a:rPr lang="en-US" sz="2000" dirty="0">
                <a:latin typeface="Abadi" panose="020B0604020104020204" pitchFamily="34" charset="0"/>
              </a:rPr>
              <a:t>We calculated the total payload carried by boosters from NASA as 48213 using the query below:</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2E03B43-24D3-4881-3BB7-AA18AD0CEFDB}"/>
              </a:ext>
            </a:extLst>
          </p:cNvPr>
          <p:cNvPicPr>
            <a:picLocks noChangeAspect="1"/>
          </p:cNvPicPr>
          <p:nvPr/>
        </p:nvPicPr>
        <p:blipFill>
          <a:blip r:embed="rId3"/>
          <a:stretch>
            <a:fillRect/>
          </a:stretch>
        </p:blipFill>
        <p:spPr>
          <a:xfrm>
            <a:off x="1990152" y="2071498"/>
            <a:ext cx="8211696" cy="2715004"/>
          </a:xfrm>
          <a:prstGeom prst="rect">
            <a:avLst/>
          </a:prstGeom>
        </p:spPr>
      </p:pic>
      <p:sp>
        <p:nvSpPr>
          <p:cNvPr id="8" name="TextBox 7">
            <a:extLst>
              <a:ext uri="{FF2B5EF4-FFF2-40B4-BE49-F238E27FC236}">
                <a16:creationId xmlns:a16="http://schemas.microsoft.com/office/drawing/2014/main" id="{DE000FF1-8B09-C208-1833-19BAB9832B94}"/>
              </a:ext>
            </a:extLst>
          </p:cNvPr>
          <p:cNvSpPr txBox="1"/>
          <p:nvPr/>
        </p:nvSpPr>
        <p:spPr>
          <a:xfrm>
            <a:off x="1928949" y="5205982"/>
            <a:ext cx="8334102" cy="400110"/>
          </a:xfrm>
          <a:prstGeom prst="rect">
            <a:avLst/>
          </a:prstGeom>
          <a:noFill/>
        </p:spPr>
        <p:txBody>
          <a:bodyPr wrap="square">
            <a:spAutoFit/>
          </a:bodyPr>
          <a:lstStyle/>
          <a:p>
            <a:r>
              <a:rPr lang="en-US" sz="2000" dirty="0">
                <a:latin typeface="Abadi" panose="020B0604020104020204" pitchFamily="34" charset="0"/>
              </a:rPr>
              <a:t>The average payload mass carried by booster version F9 v1.1 as 2534.66.</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DC7F43-F55F-FD37-554E-E4FB95C8FB7C}"/>
              </a:ext>
            </a:extLst>
          </p:cNvPr>
          <p:cNvPicPr>
            <a:picLocks noChangeAspect="1"/>
          </p:cNvPicPr>
          <p:nvPr/>
        </p:nvPicPr>
        <p:blipFill>
          <a:blip r:embed="rId3"/>
          <a:stretch>
            <a:fillRect/>
          </a:stretch>
        </p:blipFill>
        <p:spPr>
          <a:xfrm>
            <a:off x="1966336" y="2185814"/>
            <a:ext cx="8259328" cy="2486372"/>
          </a:xfrm>
          <a:prstGeom prst="rect">
            <a:avLst/>
          </a:prstGeom>
        </p:spPr>
      </p:pic>
      <p:sp>
        <p:nvSpPr>
          <p:cNvPr id="8" name="TextBox 7">
            <a:extLst>
              <a:ext uri="{FF2B5EF4-FFF2-40B4-BE49-F238E27FC236}">
                <a16:creationId xmlns:a16="http://schemas.microsoft.com/office/drawing/2014/main" id="{A318C94D-BCE3-50DB-FC84-94280B1B8EF8}"/>
              </a:ext>
            </a:extLst>
          </p:cNvPr>
          <p:cNvSpPr txBox="1"/>
          <p:nvPr/>
        </p:nvSpPr>
        <p:spPr>
          <a:xfrm>
            <a:off x="1067513" y="5261023"/>
            <a:ext cx="10218098" cy="707886"/>
          </a:xfrm>
          <a:prstGeom prst="rect">
            <a:avLst/>
          </a:prstGeom>
          <a:noFill/>
        </p:spPr>
        <p:txBody>
          <a:bodyPr wrap="square">
            <a:spAutoFit/>
          </a:bodyPr>
          <a:lstStyle/>
          <a:p>
            <a:r>
              <a:rPr lang="en-US" sz="2000" dirty="0">
                <a:latin typeface="Abadi" panose="020B0604020104020204" pitchFamily="34" charset="0"/>
              </a:rPr>
              <a:t>Observed that the dates of the first successful landing outcome on ground pad was 6th December 2015.</a:t>
            </a:r>
            <a:endParaRPr lang="en-IN" sz="20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86B7251-AA13-9683-AE7E-8CE9245C8B35}"/>
              </a:ext>
            </a:extLst>
          </p:cNvPr>
          <p:cNvPicPr>
            <a:picLocks noChangeAspect="1"/>
          </p:cNvPicPr>
          <p:nvPr/>
        </p:nvPicPr>
        <p:blipFill>
          <a:blip r:embed="rId3"/>
          <a:stretch>
            <a:fillRect/>
          </a:stretch>
        </p:blipFill>
        <p:spPr>
          <a:xfrm>
            <a:off x="4219437" y="1364100"/>
            <a:ext cx="6746058" cy="5092262"/>
          </a:xfrm>
          <a:prstGeom prst="rect">
            <a:avLst/>
          </a:prstGeom>
        </p:spPr>
      </p:pic>
      <p:sp>
        <p:nvSpPr>
          <p:cNvPr id="10" name="TextBox 9">
            <a:extLst>
              <a:ext uri="{FF2B5EF4-FFF2-40B4-BE49-F238E27FC236}">
                <a16:creationId xmlns:a16="http://schemas.microsoft.com/office/drawing/2014/main" id="{9A078FAB-FB82-7FAA-A947-510EEE498B41}"/>
              </a:ext>
            </a:extLst>
          </p:cNvPr>
          <p:cNvSpPr txBox="1"/>
          <p:nvPr/>
        </p:nvSpPr>
        <p:spPr>
          <a:xfrm>
            <a:off x="342901" y="2248993"/>
            <a:ext cx="3654333" cy="2862322"/>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Abadi" panose="020B0604020104020204" pitchFamily="34" charset="0"/>
              </a:rPr>
              <a:t>Applied the </a:t>
            </a:r>
            <a:r>
              <a:rPr lang="en-US" sz="2000" b="1" dirty="0">
                <a:latin typeface="Abadi" panose="020B0604020104020204" pitchFamily="34" charset="0"/>
              </a:rPr>
              <a:t>WHERE</a:t>
            </a:r>
            <a:r>
              <a:rPr lang="en-US" sz="2000" dirty="0">
                <a:latin typeface="Abadi" panose="020B0604020104020204" pitchFamily="34" charset="0"/>
              </a:rPr>
              <a:t> clause to filter boosters that successfully landed on a drone ship.</a:t>
            </a:r>
          </a:p>
          <a:p>
            <a:pPr marL="285750" indent="-285750" algn="just">
              <a:buFont typeface="Arial" panose="020B0604020202020204" pitchFamily="34" charset="0"/>
              <a:buChar char="•"/>
            </a:pPr>
            <a:r>
              <a:rPr lang="en-US" sz="2000" dirty="0">
                <a:latin typeface="Abadi" panose="020B0604020104020204" pitchFamily="34" charset="0"/>
              </a:rPr>
              <a:t>Used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landings with payload mass greater than 4000 but less than 6000.</a:t>
            </a:r>
            <a:endParaRPr lang="en-IN" sz="20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8" name="TextBox 7">
            <a:extLst>
              <a:ext uri="{FF2B5EF4-FFF2-40B4-BE49-F238E27FC236}">
                <a16:creationId xmlns:a16="http://schemas.microsoft.com/office/drawing/2014/main" id="{23F20320-C9E7-B1EA-1D42-2C082F752D90}"/>
              </a:ext>
            </a:extLst>
          </p:cNvPr>
          <p:cNvSpPr txBox="1"/>
          <p:nvPr/>
        </p:nvSpPr>
        <p:spPr>
          <a:xfrm>
            <a:off x="958903" y="1628078"/>
            <a:ext cx="9333571" cy="4801314"/>
          </a:xfrm>
          <a:prstGeom prst="rect">
            <a:avLst/>
          </a:prstGeom>
          <a:noFill/>
        </p:spPr>
        <p:txBody>
          <a:bodyPr wrap="square" anchor="ctr">
            <a:spAutoFit/>
          </a:bodyPr>
          <a:lstStyle/>
          <a:p>
            <a:pPr algn="just"/>
            <a:r>
              <a:rPr lang="en-US" i="0" dirty="0">
                <a:solidFill>
                  <a:schemeClr val="tx1">
                    <a:lumMod val="75000"/>
                    <a:lumOff val="25000"/>
                  </a:schemeClr>
                </a:solidFill>
                <a:effectLst/>
                <a:latin typeface="Abadi" panose="020B0604020104020204" pitchFamily="34" charset="0"/>
              </a:rPr>
              <a:t>This project aims to predict the successful landing of the Falcon 9 first stage, crucial for estimating launch costs and competitive bidding. </a:t>
            </a:r>
          </a:p>
          <a:p>
            <a:pPr algn="just"/>
            <a:endParaRPr lang="en-US" i="0" dirty="0">
              <a:solidFill>
                <a:schemeClr val="tx1">
                  <a:lumMod val="75000"/>
                  <a:lumOff val="25000"/>
                </a:schemeClr>
              </a:solidFill>
              <a:effectLst/>
              <a:latin typeface="Abadi" panose="020B0604020104020204" pitchFamily="34" charset="0"/>
            </a:endParaRPr>
          </a:p>
          <a:p>
            <a:pPr algn="just"/>
            <a:r>
              <a:rPr lang="en-US" b="1" i="0" dirty="0">
                <a:solidFill>
                  <a:schemeClr val="tx1">
                    <a:lumMod val="75000"/>
                    <a:lumOff val="25000"/>
                  </a:schemeClr>
                </a:solidFill>
                <a:effectLst/>
                <a:latin typeface="Abadi" panose="020B0604020104020204" pitchFamily="34" charset="0"/>
              </a:rPr>
              <a:t>Key Methods:</a:t>
            </a:r>
          </a:p>
          <a:p>
            <a:pPr lvl="1" algn="just">
              <a:buFont typeface="Arial" panose="020B0604020202020204" pitchFamily="34" charset="0"/>
              <a:buChar char="•"/>
            </a:pPr>
            <a:r>
              <a:rPr lang="en-US" dirty="0">
                <a:solidFill>
                  <a:schemeClr val="tx1">
                    <a:lumMod val="75000"/>
                    <a:lumOff val="25000"/>
                  </a:schemeClr>
                </a:solidFill>
                <a:effectLst/>
                <a:latin typeface="Abadi" panose="020B0604020104020204" pitchFamily="34" charset="0"/>
              </a:rPr>
              <a:t>Data Manipulation and Analysis</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Data Collection and Wrangling</a:t>
            </a:r>
            <a:endParaRPr lang="en-US" dirty="0">
              <a:solidFill>
                <a:schemeClr val="tx1">
                  <a:lumMod val="75000"/>
                  <a:lumOff val="25000"/>
                </a:schemeClr>
              </a:solidFill>
              <a:latin typeface="Abadi" panose="020B0604020104020204" pitchFamily="34" charset="0"/>
            </a:endParaRP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Interactive Dashboard Creation</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Machine Learning Modeling</a:t>
            </a:r>
          </a:p>
          <a:p>
            <a:pPr algn="just"/>
            <a:endParaRPr lang="en-US" b="1" i="0" dirty="0">
              <a:solidFill>
                <a:schemeClr val="tx1">
                  <a:lumMod val="75000"/>
                  <a:lumOff val="25000"/>
                </a:schemeClr>
              </a:solidFill>
              <a:effectLst/>
              <a:latin typeface="Abadi" panose="020B0604020104020204" pitchFamily="34" charset="0"/>
            </a:endParaRPr>
          </a:p>
          <a:p>
            <a:pPr algn="just"/>
            <a:r>
              <a:rPr lang="en-US" b="1" i="0" dirty="0">
                <a:solidFill>
                  <a:schemeClr val="tx1">
                    <a:lumMod val="75000"/>
                    <a:lumOff val="25000"/>
                  </a:schemeClr>
                </a:solidFill>
                <a:effectLst/>
                <a:latin typeface="Abadi" panose="020B0604020104020204" pitchFamily="34" charset="0"/>
              </a:rPr>
              <a:t>Key Results:</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Successful data manipulation and analysis provided valuable insights.</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Cleaned Falcon 9 landing data enabled accurate analysis.</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Developed an intuitive interactive dashboard for launch analysis.</a:t>
            </a:r>
          </a:p>
          <a:p>
            <a:pPr lvl="1" algn="just">
              <a:buFont typeface="Arial" panose="020B0604020202020204" pitchFamily="34" charset="0"/>
              <a:buChar char="•"/>
            </a:pPr>
            <a:r>
              <a:rPr lang="en-US" i="0" dirty="0">
                <a:solidFill>
                  <a:schemeClr val="tx1">
                    <a:lumMod val="75000"/>
                    <a:lumOff val="25000"/>
                  </a:schemeClr>
                </a:solidFill>
                <a:effectLst/>
                <a:latin typeface="Abadi" panose="020B0604020104020204" pitchFamily="34" charset="0"/>
              </a:rPr>
              <a:t>Machine learning models achieved high accuracy in predicting landing success.</a:t>
            </a:r>
            <a:endParaRPr lang="en-US" dirty="0">
              <a:solidFill>
                <a:schemeClr val="tx1">
                  <a:lumMod val="75000"/>
                  <a:lumOff val="25000"/>
                </a:schemeClr>
              </a:solidFill>
              <a:latin typeface="Abadi" panose="020B0604020104020204" pitchFamily="34" charset="0"/>
            </a:endParaRPr>
          </a:p>
          <a:p>
            <a:pPr lvl="1" algn="just">
              <a:buFont typeface="Arial" panose="020B0604020202020204" pitchFamily="34" charset="0"/>
              <a:buChar char="•"/>
            </a:pPr>
            <a:endParaRPr lang="en-US" i="0" dirty="0">
              <a:solidFill>
                <a:schemeClr val="tx1">
                  <a:lumMod val="75000"/>
                  <a:lumOff val="25000"/>
                </a:schemeClr>
              </a:solidFill>
              <a:effectLst/>
              <a:latin typeface="Abadi" panose="020B0604020104020204" pitchFamily="34" charset="0"/>
            </a:endParaRPr>
          </a:p>
          <a:p>
            <a:pPr algn="just"/>
            <a:r>
              <a:rPr lang="en-US" i="0" dirty="0">
                <a:solidFill>
                  <a:schemeClr val="tx1">
                    <a:lumMod val="75000"/>
                    <a:lumOff val="25000"/>
                  </a:schemeClr>
                </a:solidFill>
                <a:effectLst/>
                <a:latin typeface="Abadi" panose="020B0604020104020204" pitchFamily="34" charset="0"/>
              </a:rPr>
              <a:t>Overall, this project aims to optimize rocket launch operations, contributing to more efficient and cost-effective space missions.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D22E7D4-532E-4178-582E-805D26DAD41F}"/>
              </a:ext>
            </a:extLst>
          </p:cNvPr>
          <p:cNvPicPr>
            <a:picLocks noChangeAspect="1"/>
          </p:cNvPicPr>
          <p:nvPr/>
        </p:nvPicPr>
        <p:blipFill>
          <a:blip r:embed="rId3"/>
          <a:stretch>
            <a:fillRect/>
          </a:stretch>
        </p:blipFill>
        <p:spPr>
          <a:xfrm>
            <a:off x="2371205" y="1657102"/>
            <a:ext cx="7449590" cy="3543795"/>
          </a:xfrm>
          <a:prstGeom prst="rect">
            <a:avLst/>
          </a:prstGeom>
        </p:spPr>
      </p:pic>
      <p:sp>
        <p:nvSpPr>
          <p:cNvPr id="8" name="TextBox 7">
            <a:extLst>
              <a:ext uri="{FF2B5EF4-FFF2-40B4-BE49-F238E27FC236}">
                <a16:creationId xmlns:a16="http://schemas.microsoft.com/office/drawing/2014/main" id="{8D08436D-82C5-02D2-C0D9-14B664916862}"/>
              </a:ext>
            </a:extLst>
          </p:cNvPr>
          <p:cNvSpPr txBox="1"/>
          <p:nvPr/>
        </p:nvSpPr>
        <p:spPr>
          <a:xfrm>
            <a:off x="1550419" y="5667800"/>
            <a:ext cx="8954784" cy="400110"/>
          </a:xfrm>
          <a:prstGeom prst="rect">
            <a:avLst/>
          </a:prstGeom>
          <a:noFill/>
        </p:spPr>
        <p:txBody>
          <a:bodyPr wrap="square">
            <a:spAutoFit/>
          </a:bodyPr>
          <a:lstStyle/>
          <a:p>
            <a:r>
              <a:rPr lang="en-US" sz="2000" dirty="0">
                <a:latin typeface="Abadi" panose="020B0604020104020204" pitchFamily="34" charset="0"/>
              </a:rPr>
              <a:t>Retrieved the total number of successful and failed mission outcomes using SQL.</a:t>
            </a:r>
            <a:endParaRPr lang="en-IN" sz="20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CEB2DE7-8B71-DE6D-5B76-214F999080AF}"/>
              </a:ext>
            </a:extLst>
          </p:cNvPr>
          <p:cNvPicPr>
            <a:picLocks noChangeAspect="1"/>
          </p:cNvPicPr>
          <p:nvPr/>
        </p:nvPicPr>
        <p:blipFill>
          <a:blip r:embed="rId3"/>
          <a:stretch>
            <a:fillRect/>
          </a:stretch>
        </p:blipFill>
        <p:spPr>
          <a:xfrm>
            <a:off x="4087138" y="1682669"/>
            <a:ext cx="6722073" cy="4744542"/>
          </a:xfrm>
          <a:prstGeom prst="rect">
            <a:avLst/>
          </a:prstGeom>
        </p:spPr>
      </p:pic>
      <p:sp>
        <p:nvSpPr>
          <p:cNvPr id="8" name="TextBox 7">
            <a:extLst>
              <a:ext uri="{FF2B5EF4-FFF2-40B4-BE49-F238E27FC236}">
                <a16:creationId xmlns:a16="http://schemas.microsoft.com/office/drawing/2014/main" id="{B09FEFB4-143B-DC99-E66F-5A7A5D26C448}"/>
              </a:ext>
            </a:extLst>
          </p:cNvPr>
          <p:cNvSpPr txBox="1"/>
          <p:nvPr/>
        </p:nvSpPr>
        <p:spPr>
          <a:xfrm>
            <a:off x="1191986" y="3014394"/>
            <a:ext cx="2739934" cy="1631216"/>
          </a:xfrm>
          <a:prstGeom prst="rect">
            <a:avLst/>
          </a:prstGeom>
          <a:noFill/>
        </p:spPr>
        <p:txBody>
          <a:bodyPr wrap="square">
            <a:spAutoFit/>
          </a:bodyPr>
          <a:lstStyle/>
          <a:p>
            <a:pPr algn="just"/>
            <a:r>
              <a:rPr lang="en-US" sz="2000" dirty="0">
                <a:latin typeface="Abadi" panose="020B0604020104020204" pitchFamily="34" charset="0"/>
              </a:rPr>
              <a:t>Used a </a:t>
            </a:r>
            <a:r>
              <a:rPr lang="en-US" sz="2000" b="1" dirty="0">
                <a:latin typeface="Abadi" panose="020B0604020104020204" pitchFamily="34" charset="0"/>
              </a:rPr>
              <a:t>subquery</a:t>
            </a:r>
            <a:r>
              <a:rPr lang="en-US" sz="2000" dirty="0">
                <a:latin typeface="Abadi" panose="020B0604020104020204" pitchFamily="34" charset="0"/>
              </a:rPr>
              <a:t> within the </a:t>
            </a:r>
            <a:r>
              <a:rPr lang="en-US" sz="2000" b="1" dirty="0">
                <a:latin typeface="Abadi" panose="020B0604020104020204" pitchFamily="34" charset="0"/>
              </a:rPr>
              <a:t>WHERE</a:t>
            </a:r>
            <a:r>
              <a:rPr lang="en-US" sz="2000" dirty="0">
                <a:latin typeface="Abadi" panose="020B0604020104020204" pitchFamily="34" charset="0"/>
              </a:rPr>
              <a:t> clause to retrieve the booster version with the highest</a:t>
            </a:r>
            <a:endParaRPr lang="en-IN" sz="20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8" name="TextBox 7">
            <a:extLst>
              <a:ext uri="{FF2B5EF4-FFF2-40B4-BE49-F238E27FC236}">
                <a16:creationId xmlns:a16="http://schemas.microsoft.com/office/drawing/2014/main" id="{281D0617-8052-A96F-F878-B1CD2CD25F98}"/>
              </a:ext>
            </a:extLst>
          </p:cNvPr>
          <p:cNvSpPr txBox="1"/>
          <p:nvPr/>
        </p:nvSpPr>
        <p:spPr>
          <a:xfrm>
            <a:off x="2641963" y="4688134"/>
            <a:ext cx="7202567" cy="1631216"/>
          </a:xfrm>
          <a:prstGeom prst="rect">
            <a:avLst/>
          </a:prstGeom>
          <a:noFill/>
        </p:spPr>
        <p:txBody>
          <a:bodyPr wrap="square">
            <a:spAutoFit/>
          </a:bodyPr>
          <a:lstStyle/>
          <a:p>
            <a:pPr algn="just"/>
            <a:r>
              <a:rPr lang="en-US" sz="2000" dirty="0">
                <a:latin typeface="Abadi" panose="020B0604020104020204" pitchFamily="34" charset="0"/>
              </a:rPr>
              <a:t>Used a subquery within the </a:t>
            </a:r>
            <a:r>
              <a:rPr lang="en-US" sz="2000" b="1" dirty="0">
                <a:latin typeface="Abadi" panose="020B0604020104020204" pitchFamily="34" charset="0"/>
              </a:rPr>
              <a:t>WHERE</a:t>
            </a:r>
            <a:r>
              <a:rPr lang="en-US" sz="2000" dirty="0">
                <a:latin typeface="Abadi" panose="020B0604020104020204" pitchFamily="34" charset="0"/>
              </a:rPr>
              <a:t> clause to filter the data based on a specific condition. In this case, I retrieved the month, landing outcome, booster version, and launch site from the SPACEXTABLE where the landing outcome was specified as "Failure (drone ship)" and the year was 2015.</a:t>
            </a:r>
            <a:endParaRPr lang="en-IN" sz="2000" dirty="0">
              <a:latin typeface="Abadi" panose="020B0604020104020204" pitchFamily="34" charset="0"/>
            </a:endParaRPr>
          </a:p>
        </p:txBody>
      </p:sp>
      <p:pic>
        <p:nvPicPr>
          <p:cNvPr id="10" name="Picture 9">
            <a:extLst>
              <a:ext uri="{FF2B5EF4-FFF2-40B4-BE49-F238E27FC236}">
                <a16:creationId xmlns:a16="http://schemas.microsoft.com/office/drawing/2014/main" id="{7DC39851-DDC9-39AD-0716-BDF9C9670704}"/>
              </a:ext>
            </a:extLst>
          </p:cNvPr>
          <p:cNvPicPr>
            <a:picLocks noChangeAspect="1"/>
          </p:cNvPicPr>
          <p:nvPr/>
        </p:nvPicPr>
        <p:blipFill>
          <a:blip r:embed="rId3"/>
          <a:stretch>
            <a:fillRect/>
          </a:stretch>
        </p:blipFill>
        <p:spPr>
          <a:xfrm>
            <a:off x="2108819" y="1687599"/>
            <a:ext cx="8268854" cy="24006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7EE5C40-1535-76EE-5914-7DD270ACCF63}"/>
              </a:ext>
            </a:extLst>
          </p:cNvPr>
          <p:cNvPicPr>
            <a:picLocks noChangeAspect="1"/>
          </p:cNvPicPr>
          <p:nvPr/>
        </p:nvPicPr>
        <p:blipFill>
          <a:blip r:embed="rId3"/>
          <a:stretch>
            <a:fillRect/>
          </a:stretch>
        </p:blipFill>
        <p:spPr>
          <a:xfrm>
            <a:off x="2665681" y="1555961"/>
            <a:ext cx="6724259" cy="3745492"/>
          </a:xfrm>
          <a:prstGeom prst="rect">
            <a:avLst/>
          </a:prstGeom>
        </p:spPr>
      </p:pic>
      <p:sp>
        <p:nvSpPr>
          <p:cNvPr id="8" name="TextBox 7">
            <a:extLst>
              <a:ext uri="{FF2B5EF4-FFF2-40B4-BE49-F238E27FC236}">
                <a16:creationId xmlns:a16="http://schemas.microsoft.com/office/drawing/2014/main" id="{F2F0BFCA-671C-C97D-5D5D-8766165BEB5F}"/>
              </a:ext>
            </a:extLst>
          </p:cNvPr>
          <p:cNvSpPr txBox="1"/>
          <p:nvPr/>
        </p:nvSpPr>
        <p:spPr>
          <a:xfrm>
            <a:off x="770011" y="5301453"/>
            <a:ext cx="10885347" cy="1015663"/>
          </a:xfrm>
          <a:prstGeom prst="rect">
            <a:avLst/>
          </a:prstGeom>
          <a:noFill/>
        </p:spPr>
        <p:txBody>
          <a:bodyPr wrap="square">
            <a:spAutoFit/>
          </a:bodyPr>
          <a:lstStyle/>
          <a:p>
            <a:r>
              <a:rPr lang="en-US" sz="2000" dirty="0">
                <a:latin typeface="Abadi" panose="020B0604020104020204" pitchFamily="34" charset="0"/>
              </a:rPr>
              <a:t>This SQL query retrieves the count of different landing outcomes from the SPACEXTABLE between the dates '2010-06-04' and '2017-03-20'. The results are grouped by the landing outcome and sorted in descending order based on the count.</a:t>
            </a:r>
            <a:endParaRPr lang="en-IN" sz="20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25072"/>
            <a:ext cx="10130631" cy="7885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map we can see that the SpaceX launch sites are in the USA coasts, Florida and California.</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06DA2C42-0454-F701-5392-53C651E706E0}"/>
              </a:ext>
            </a:extLst>
          </p:cNvPr>
          <p:cNvPicPr>
            <a:picLocks noChangeAspect="1"/>
          </p:cNvPicPr>
          <p:nvPr/>
        </p:nvPicPr>
        <p:blipFill rotWithShape="1">
          <a:blip r:embed="rId3"/>
          <a:srcRect l="1690" t="15267" r="1607" b="4999"/>
          <a:stretch/>
        </p:blipFill>
        <p:spPr>
          <a:xfrm>
            <a:off x="1654118" y="1433945"/>
            <a:ext cx="8747383" cy="435133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ACD605DD-15AA-2ED9-4C4D-86AEB3AF6D97}"/>
              </a:ext>
            </a:extLst>
          </p:cNvPr>
          <p:cNvPicPr>
            <a:picLocks noGrp="1" noChangeAspect="1"/>
          </p:cNvPicPr>
          <p:nvPr>
            <p:ph idx="4294967295"/>
          </p:nvPr>
        </p:nvPicPr>
        <p:blipFill rotWithShape="1">
          <a:blip r:embed="rId3"/>
          <a:srcRect l="36488" t="7187" r="15083" b="9831"/>
          <a:stretch/>
        </p:blipFill>
        <p:spPr>
          <a:xfrm>
            <a:off x="4517166" y="1515305"/>
            <a:ext cx="3167061" cy="3393644"/>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Colored Markers</a:t>
            </a:r>
          </a:p>
        </p:txBody>
      </p:sp>
      <p:pic>
        <p:nvPicPr>
          <p:cNvPr id="7" name="Picture 6">
            <a:extLst>
              <a:ext uri="{FF2B5EF4-FFF2-40B4-BE49-F238E27FC236}">
                <a16:creationId xmlns:a16="http://schemas.microsoft.com/office/drawing/2014/main" id="{7B92B652-5BFB-5797-CA74-2967B43B8196}"/>
              </a:ext>
            </a:extLst>
          </p:cNvPr>
          <p:cNvPicPr>
            <a:picLocks noChangeAspect="1"/>
          </p:cNvPicPr>
          <p:nvPr/>
        </p:nvPicPr>
        <p:blipFill>
          <a:blip r:embed="rId4"/>
          <a:stretch>
            <a:fillRect/>
          </a:stretch>
        </p:blipFill>
        <p:spPr>
          <a:xfrm>
            <a:off x="943412" y="1515305"/>
            <a:ext cx="3167061" cy="2227811"/>
          </a:xfrm>
          <a:prstGeom prst="rect">
            <a:avLst/>
          </a:prstGeom>
        </p:spPr>
      </p:pic>
      <p:pic>
        <p:nvPicPr>
          <p:cNvPr id="10" name="Picture 9">
            <a:extLst>
              <a:ext uri="{FF2B5EF4-FFF2-40B4-BE49-F238E27FC236}">
                <a16:creationId xmlns:a16="http://schemas.microsoft.com/office/drawing/2014/main" id="{A00F12F8-8361-371C-A608-AA2C262705D7}"/>
              </a:ext>
            </a:extLst>
          </p:cNvPr>
          <p:cNvPicPr>
            <a:picLocks noChangeAspect="1"/>
          </p:cNvPicPr>
          <p:nvPr/>
        </p:nvPicPr>
        <p:blipFill>
          <a:blip r:embed="rId5"/>
          <a:stretch>
            <a:fillRect/>
          </a:stretch>
        </p:blipFill>
        <p:spPr>
          <a:xfrm>
            <a:off x="969857" y="4014074"/>
            <a:ext cx="3167061" cy="2305276"/>
          </a:xfrm>
          <a:prstGeom prst="rect">
            <a:avLst/>
          </a:prstGeom>
        </p:spPr>
      </p:pic>
      <p:sp>
        <p:nvSpPr>
          <p:cNvPr id="11" name="TextBox 10">
            <a:extLst>
              <a:ext uri="{FF2B5EF4-FFF2-40B4-BE49-F238E27FC236}">
                <a16:creationId xmlns:a16="http://schemas.microsoft.com/office/drawing/2014/main" id="{07847C64-1199-CECB-E7A4-186374E350D7}"/>
              </a:ext>
            </a:extLst>
          </p:cNvPr>
          <p:cNvSpPr txBox="1"/>
          <p:nvPr/>
        </p:nvSpPr>
        <p:spPr>
          <a:xfrm>
            <a:off x="4570462" y="5151889"/>
            <a:ext cx="6887509" cy="1200329"/>
          </a:xfrm>
          <a:prstGeom prst="rect">
            <a:avLst/>
          </a:prstGeom>
          <a:noFill/>
        </p:spPr>
        <p:txBody>
          <a:bodyPr wrap="square" rtlCol="0">
            <a:spAutoFit/>
          </a:bodyPr>
          <a:lstStyle/>
          <a:p>
            <a:r>
              <a:rPr lang="en-IN" b="1" dirty="0">
                <a:latin typeface="Abadi" panose="020B0604020104020204" pitchFamily="34" charset="0"/>
              </a:rPr>
              <a:t>Florida Launch Sites</a:t>
            </a:r>
          </a:p>
          <a:p>
            <a:endParaRPr lang="en-IN" b="1" dirty="0">
              <a:latin typeface="Abadi" panose="020B0604020104020204" pitchFamily="34" charset="0"/>
            </a:endParaRPr>
          </a:p>
          <a:p>
            <a:r>
              <a:rPr lang="en-IN" dirty="0">
                <a:solidFill>
                  <a:schemeClr val="accent6"/>
                </a:solidFill>
                <a:latin typeface="Abadi" panose="020B0604020104020204" pitchFamily="34" charset="0"/>
              </a:rPr>
              <a:t>Green Marker </a:t>
            </a:r>
            <a:r>
              <a:rPr lang="en-IN" dirty="0">
                <a:latin typeface="Abadi" panose="020B0604020104020204" pitchFamily="34" charset="0"/>
              </a:rPr>
              <a:t>shows successful Launches and </a:t>
            </a:r>
            <a:r>
              <a:rPr lang="en-IN" dirty="0">
                <a:solidFill>
                  <a:srgbClr val="FF0000"/>
                </a:solidFill>
                <a:latin typeface="Abadi" panose="020B0604020104020204" pitchFamily="34" charset="0"/>
              </a:rPr>
              <a:t>Red Marker </a:t>
            </a:r>
            <a:r>
              <a:rPr lang="en-IN" dirty="0">
                <a:latin typeface="Abadi" panose="020B0604020104020204" pitchFamily="34" charset="0"/>
              </a:rPr>
              <a:t>shows failures.</a:t>
            </a:r>
          </a:p>
        </p:txBody>
      </p:sp>
      <p:pic>
        <p:nvPicPr>
          <p:cNvPr id="13" name="Picture 12">
            <a:extLst>
              <a:ext uri="{FF2B5EF4-FFF2-40B4-BE49-F238E27FC236}">
                <a16:creationId xmlns:a16="http://schemas.microsoft.com/office/drawing/2014/main" id="{1D404007-6F13-178F-CBEE-8EB7B9E4075E}"/>
              </a:ext>
            </a:extLst>
          </p:cNvPr>
          <p:cNvPicPr>
            <a:picLocks noChangeAspect="1"/>
          </p:cNvPicPr>
          <p:nvPr/>
        </p:nvPicPr>
        <p:blipFill>
          <a:blip r:embed="rId6"/>
          <a:stretch>
            <a:fillRect/>
          </a:stretch>
        </p:blipFill>
        <p:spPr>
          <a:xfrm>
            <a:off x="8497613" y="1515305"/>
            <a:ext cx="2724530" cy="2524477"/>
          </a:xfrm>
          <a:prstGeom prst="rect">
            <a:avLst/>
          </a:prstGeom>
        </p:spPr>
      </p:pic>
      <p:sp>
        <p:nvSpPr>
          <p:cNvPr id="14" name="TextBox 13">
            <a:extLst>
              <a:ext uri="{FF2B5EF4-FFF2-40B4-BE49-F238E27FC236}">
                <a16:creationId xmlns:a16="http://schemas.microsoft.com/office/drawing/2014/main" id="{A133FC0B-971E-265D-D59C-B600CFE10F7C}"/>
              </a:ext>
            </a:extLst>
          </p:cNvPr>
          <p:cNvSpPr txBox="1"/>
          <p:nvPr/>
        </p:nvSpPr>
        <p:spPr>
          <a:xfrm>
            <a:off x="8497613" y="4282722"/>
            <a:ext cx="3927150" cy="369332"/>
          </a:xfrm>
          <a:prstGeom prst="rect">
            <a:avLst/>
          </a:prstGeom>
          <a:noFill/>
        </p:spPr>
        <p:txBody>
          <a:bodyPr wrap="square" rtlCol="0">
            <a:spAutoFit/>
          </a:bodyPr>
          <a:lstStyle/>
          <a:p>
            <a:r>
              <a:rPr lang="en-IN" b="1" dirty="0">
                <a:latin typeface="Abadi" panose="020B0604020104020204" pitchFamily="34" charset="0"/>
              </a:rPr>
              <a:t>California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EBCE9379-D646-B9AF-F1F9-CE4FC8CC4EB8}"/>
              </a:ext>
            </a:extLst>
          </p:cNvPr>
          <p:cNvPicPr>
            <a:picLocks noChangeAspect="1"/>
          </p:cNvPicPr>
          <p:nvPr/>
        </p:nvPicPr>
        <p:blipFill>
          <a:blip r:embed="rId3"/>
          <a:stretch>
            <a:fillRect/>
          </a:stretch>
        </p:blipFill>
        <p:spPr>
          <a:xfrm>
            <a:off x="981595"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BEC332C7-5C74-9250-C56D-AD6190480BD9}"/>
              </a:ext>
            </a:extLst>
          </p:cNvPr>
          <p:cNvPicPr>
            <a:picLocks noGrp="1" noChangeAspect="1"/>
          </p:cNvPicPr>
          <p:nvPr>
            <p:ph idx="4294967295"/>
          </p:nvPr>
        </p:nvPicPr>
        <p:blipFill rotWithShape="1">
          <a:blip r:embed="rId3"/>
          <a:srcRect l="4515" t="24030" r="1476" b="14068"/>
          <a:stretch/>
        </p:blipFill>
        <p:spPr>
          <a:xfrm>
            <a:off x="85898" y="1390795"/>
            <a:ext cx="12020204" cy="3570636"/>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sp>
        <p:nvSpPr>
          <p:cNvPr id="6" name="Content Placeholder 4">
            <a:extLst>
              <a:ext uri="{FF2B5EF4-FFF2-40B4-BE49-F238E27FC236}">
                <a16:creationId xmlns:a16="http://schemas.microsoft.com/office/drawing/2014/main" id="{A2C9A2B7-5660-2D5F-0CC9-3C0E5E3C083C}"/>
              </a:ext>
            </a:extLst>
          </p:cNvPr>
          <p:cNvSpPr txBox="1">
            <a:spLocks/>
          </p:cNvSpPr>
          <p:nvPr/>
        </p:nvSpPr>
        <p:spPr>
          <a:xfrm>
            <a:off x="1888412" y="5264527"/>
            <a:ext cx="8415175" cy="7610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KSC LC-39A had the most successful launches amongst all the sites. </a:t>
            </a: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57778"/>
            <a:ext cx="10530114" cy="4951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1800" dirty="0">
                <a:solidFill>
                  <a:schemeClr val="accent3">
                    <a:lumMod val="25000"/>
                  </a:schemeClr>
                </a:solidFill>
                <a:latin typeface="Abadi" panose="020B0604020104020204" pitchFamily="34" charset="0"/>
              </a:rPr>
              <a:t>Project Background:</a:t>
            </a:r>
          </a:p>
          <a:p>
            <a:pPr algn="just">
              <a:lnSpc>
                <a:spcPct val="120000"/>
              </a:lnSpc>
              <a:spcBef>
                <a:spcPts val="1400"/>
              </a:spcBef>
            </a:pPr>
            <a:r>
              <a:rPr lang="en-US" sz="1800" b="1" dirty="0">
                <a:solidFill>
                  <a:schemeClr val="accent3">
                    <a:lumMod val="25000"/>
                  </a:schemeClr>
                </a:solidFill>
                <a:latin typeface="Abadi" panose="020B0604020104020204" pitchFamily="34" charset="0"/>
              </a:rPr>
              <a:t>SpaceX &amp; Falcon 9</a:t>
            </a:r>
            <a:r>
              <a:rPr lang="en-US" sz="1800" dirty="0">
                <a:solidFill>
                  <a:schemeClr val="accent3">
                    <a:lumMod val="25000"/>
                  </a:schemeClr>
                </a:solidFill>
                <a:latin typeface="Abadi" panose="020B0604020104020204" pitchFamily="34" charset="0"/>
              </a:rPr>
              <a:t>: SpaceX, led by Elon Musk, is a key player in aerospace, with the Falcon 9 rocket being pivotal in space transport.</a:t>
            </a:r>
          </a:p>
          <a:p>
            <a:pPr algn="just">
              <a:lnSpc>
                <a:spcPct val="120000"/>
              </a:lnSpc>
              <a:spcBef>
                <a:spcPts val="1400"/>
              </a:spcBef>
            </a:pPr>
            <a:r>
              <a:rPr lang="en-US" sz="1800" b="1" dirty="0">
                <a:solidFill>
                  <a:schemeClr val="accent3">
                    <a:lumMod val="25000"/>
                  </a:schemeClr>
                </a:solidFill>
                <a:latin typeface="Abadi" panose="020B0604020104020204" pitchFamily="34" charset="0"/>
              </a:rPr>
              <a:t>First-Stage Landing</a:t>
            </a:r>
            <a:r>
              <a:rPr lang="en-US" sz="1800" dirty="0">
                <a:solidFill>
                  <a:schemeClr val="accent3">
                    <a:lumMod val="25000"/>
                  </a:schemeClr>
                </a:solidFill>
                <a:latin typeface="Abadi" panose="020B0604020104020204" pitchFamily="34" charset="0"/>
              </a:rPr>
              <a:t>: Successful first-stage landing of Falcon 9 reduces launch costs significantly, making accurate prediction crucial for cost estimation and competitive bidding.</a:t>
            </a:r>
          </a:p>
          <a:p>
            <a:pPr marL="0" indent="0" algn="just">
              <a:lnSpc>
                <a:spcPct val="120000"/>
              </a:lnSpc>
              <a:spcBef>
                <a:spcPts val="1400"/>
              </a:spcBef>
              <a:buNone/>
            </a:pPr>
            <a:r>
              <a:rPr lang="en-US" sz="1800" dirty="0">
                <a:solidFill>
                  <a:schemeClr val="accent3">
                    <a:lumMod val="25000"/>
                  </a:schemeClr>
                </a:solidFill>
                <a:latin typeface="Abadi" panose="020B0604020104020204" pitchFamily="34" charset="0"/>
              </a:rPr>
              <a:t>Key Problems:</a:t>
            </a:r>
          </a:p>
          <a:p>
            <a:pPr algn="just">
              <a:lnSpc>
                <a:spcPct val="120000"/>
              </a:lnSpc>
              <a:spcBef>
                <a:spcPts val="1400"/>
              </a:spcBef>
            </a:pPr>
            <a:r>
              <a:rPr lang="en-US" sz="1800" b="1" dirty="0">
                <a:solidFill>
                  <a:schemeClr val="accent3">
                    <a:lumMod val="25000"/>
                  </a:schemeClr>
                </a:solidFill>
                <a:latin typeface="Abadi" panose="020B0604020104020204" pitchFamily="34" charset="0"/>
              </a:rPr>
              <a:t>Predicting Landing Success</a:t>
            </a:r>
            <a:r>
              <a:rPr lang="en-US" sz="1800" dirty="0">
                <a:solidFill>
                  <a:schemeClr val="accent3">
                    <a:lumMod val="25000"/>
                  </a:schemeClr>
                </a:solidFill>
                <a:latin typeface="Abadi" panose="020B0604020104020204" pitchFamily="34" charset="0"/>
              </a:rPr>
              <a:t>: Project focuses on accurately predicting Falcon 9 first-stage landing to improve cost estimation and bidding decisions.</a:t>
            </a:r>
          </a:p>
          <a:p>
            <a:pPr algn="just">
              <a:lnSpc>
                <a:spcPct val="120000"/>
              </a:lnSpc>
              <a:spcBef>
                <a:spcPts val="1400"/>
              </a:spcBef>
            </a:pPr>
            <a:r>
              <a:rPr lang="en-US" sz="1800" b="1" dirty="0">
                <a:solidFill>
                  <a:schemeClr val="accent3">
                    <a:lumMod val="25000"/>
                  </a:schemeClr>
                </a:solidFill>
                <a:latin typeface="Abadi" panose="020B0604020104020204" pitchFamily="34" charset="0"/>
              </a:rPr>
              <a:t>Data-Driven Approach</a:t>
            </a:r>
            <a:r>
              <a:rPr lang="en-US" sz="1800" dirty="0">
                <a:solidFill>
                  <a:schemeClr val="accent3">
                    <a:lumMod val="25000"/>
                  </a:schemeClr>
                </a:solidFill>
                <a:latin typeface="Abadi" panose="020B0604020104020204" pitchFamily="34" charset="0"/>
              </a:rPr>
              <a:t>: Utilizing data analysis and machine learning to make informed predictions based on historical launch data.</a:t>
            </a:r>
          </a:p>
          <a:p>
            <a:pPr algn="just">
              <a:lnSpc>
                <a:spcPct val="120000"/>
              </a:lnSpc>
              <a:spcBef>
                <a:spcPts val="1400"/>
              </a:spcBef>
            </a:pPr>
            <a:r>
              <a:rPr lang="en-US" sz="1800" b="1" dirty="0">
                <a:solidFill>
                  <a:schemeClr val="accent3">
                    <a:lumMod val="25000"/>
                  </a:schemeClr>
                </a:solidFill>
                <a:latin typeface="Abadi" panose="020B0604020104020204" pitchFamily="34" charset="0"/>
              </a:rPr>
              <a:t>Operational Optimization</a:t>
            </a:r>
            <a:r>
              <a:rPr lang="en-US" sz="1800" dirty="0">
                <a:solidFill>
                  <a:schemeClr val="accent3">
                    <a:lumMod val="25000"/>
                  </a:schemeClr>
                </a:solidFill>
                <a:latin typeface="Abadi" panose="020B0604020104020204" pitchFamily="34" charset="0"/>
              </a:rPr>
              <a:t>: Optimizing rocket launch operations for increased efficiency and cost-effectiveness.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7" name="Picture 6">
            <a:extLst>
              <a:ext uri="{FF2B5EF4-FFF2-40B4-BE49-F238E27FC236}">
                <a16:creationId xmlns:a16="http://schemas.microsoft.com/office/drawing/2014/main" id="{31B1CBC4-6E5E-2688-EDB0-1119982CA5C0}"/>
              </a:ext>
            </a:extLst>
          </p:cNvPr>
          <p:cNvPicPr>
            <a:picLocks noChangeAspect="1"/>
          </p:cNvPicPr>
          <p:nvPr/>
        </p:nvPicPr>
        <p:blipFill>
          <a:blip r:embed="rId3"/>
          <a:stretch>
            <a:fillRect/>
          </a:stretch>
        </p:blipFill>
        <p:spPr>
          <a:xfrm>
            <a:off x="1550436" y="1485670"/>
            <a:ext cx="8954750" cy="45440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DC3B1-9D3D-B22B-4436-A051DC3BF892}"/>
              </a:ext>
            </a:extLst>
          </p:cNvPr>
          <p:cNvPicPr>
            <a:picLocks noChangeAspect="1"/>
          </p:cNvPicPr>
          <p:nvPr/>
        </p:nvPicPr>
        <p:blipFill rotWithShape="1">
          <a:blip r:embed="rId3"/>
          <a:srcRect l="2147" t="4289" r="1836" b="4497"/>
          <a:stretch/>
        </p:blipFill>
        <p:spPr>
          <a:xfrm>
            <a:off x="171853" y="2354542"/>
            <a:ext cx="5855958" cy="2489023"/>
          </a:xfrm>
          <a:prstGeom prst="rect">
            <a:avLst/>
          </a:prstGeom>
        </p:spPr>
      </p:pic>
      <p:pic>
        <p:nvPicPr>
          <p:cNvPr id="7" name="Picture 6">
            <a:extLst>
              <a:ext uri="{FF2B5EF4-FFF2-40B4-BE49-F238E27FC236}">
                <a16:creationId xmlns:a16="http://schemas.microsoft.com/office/drawing/2014/main" id="{2992C905-9246-D8C6-BEBB-73C6EF6A792F}"/>
              </a:ext>
            </a:extLst>
          </p:cNvPr>
          <p:cNvPicPr>
            <a:picLocks noChangeAspect="1"/>
          </p:cNvPicPr>
          <p:nvPr/>
        </p:nvPicPr>
        <p:blipFill rotWithShape="1">
          <a:blip r:embed="rId4"/>
          <a:srcRect l="1373" r="561" b="3915"/>
          <a:stretch/>
        </p:blipFill>
        <p:spPr>
          <a:xfrm>
            <a:off x="6178220" y="2349570"/>
            <a:ext cx="5731520" cy="248902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6854" y="5037816"/>
            <a:ext cx="10438292" cy="762431"/>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accent3">
                    <a:lumMod val="25000"/>
                  </a:schemeClr>
                </a:solidFill>
                <a:latin typeface="Abadi"/>
              </a:rPr>
              <a:t>The success rate is higher for low weighted payloads than high weighted 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8" name="Content Placeholder 4">
            <a:extLst>
              <a:ext uri="{FF2B5EF4-FFF2-40B4-BE49-F238E27FC236}">
                <a16:creationId xmlns:a16="http://schemas.microsoft.com/office/drawing/2014/main" id="{F066F3B3-F985-C1B2-4469-DA270931F8F1}"/>
              </a:ext>
            </a:extLst>
          </p:cNvPr>
          <p:cNvSpPr txBox="1">
            <a:spLocks/>
          </p:cNvSpPr>
          <p:nvPr/>
        </p:nvSpPr>
        <p:spPr>
          <a:xfrm>
            <a:off x="790496" y="1758285"/>
            <a:ext cx="4618671" cy="620541"/>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1400"/>
              </a:spcBef>
            </a:pPr>
            <a:endParaRPr lang="en-US" sz="2000" dirty="0">
              <a:solidFill>
                <a:schemeClr val="accent3">
                  <a:lumMod val="25000"/>
                </a:schemeClr>
              </a:solidFill>
              <a:latin typeface="Abadi"/>
            </a:endParaRPr>
          </a:p>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Low Payload </a:t>
            </a:r>
            <a:r>
              <a:rPr lang="en-US" sz="2000" dirty="0">
                <a:solidFill>
                  <a:schemeClr val="accent3">
                    <a:lumMod val="25000"/>
                  </a:schemeClr>
                </a:solidFill>
                <a:latin typeface="Abadi"/>
              </a:rPr>
              <a:t>(0kg - 4000kg)</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a16="http://schemas.microsoft.com/office/drawing/2014/main" id="{C23BF0C2-E67D-6FBD-C689-5C14E407BD09}"/>
              </a:ext>
            </a:extLst>
          </p:cNvPr>
          <p:cNvSpPr txBox="1">
            <a:spLocks/>
          </p:cNvSpPr>
          <p:nvPr/>
        </p:nvSpPr>
        <p:spPr>
          <a:xfrm>
            <a:off x="6970729" y="1794030"/>
            <a:ext cx="4146502" cy="549049"/>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badi"/>
            </a:endParaRPr>
          </a:p>
          <a:p>
            <a:pPr marL="0" indent="0" algn="ctr">
              <a:lnSpc>
                <a:spcPct val="100000"/>
              </a:lnSpc>
              <a:spcBef>
                <a:spcPts val="1400"/>
              </a:spcBef>
              <a:buNone/>
            </a:pPr>
            <a:r>
              <a:rPr lang="en-US" sz="2000" dirty="0">
                <a:solidFill>
                  <a:schemeClr val="accent3">
                    <a:lumMod val="25000"/>
                  </a:schemeClr>
                </a:solidFill>
                <a:latin typeface="Abadi"/>
              </a:rPr>
              <a:t>High Payload (4000kg – 10000kg)</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40221" y="5520529"/>
            <a:ext cx="9711558" cy="705863"/>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Decision tree performs the best amongst all the models with an accuracy of 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9D2450A-9BCC-72F1-B52A-EE94131C016E}"/>
              </a:ext>
            </a:extLst>
          </p:cNvPr>
          <p:cNvPicPr>
            <a:picLocks noChangeAspect="1"/>
          </p:cNvPicPr>
          <p:nvPr/>
        </p:nvPicPr>
        <p:blipFill rotWithShape="1">
          <a:blip r:embed="rId3"/>
          <a:srcRect t="3316"/>
          <a:stretch/>
        </p:blipFill>
        <p:spPr>
          <a:xfrm>
            <a:off x="1899652" y="1600726"/>
            <a:ext cx="8392696" cy="36565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05214" y="2129089"/>
            <a:ext cx="3829241" cy="3650234"/>
          </a:xfrm>
          <a:prstGeom prst="rect">
            <a:avLst/>
          </a:prstGeom>
        </p:spPr>
        <p:txBody>
          <a:bodyPr anchor="ct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AEA1D70-1428-5447-9448-5D6AB90CB173}"/>
              </a:ext>
            </a:extLst>
          </p:cNvPr>
          <p:cNvPicPr>
            <a:picLocks noChangeAspect="1"/>
          </p:cNvPicPr>
          <p:nvPr/>
        </p:nvPicPr>
        <p:blipFill>
          <a:blip r:embed="rId3"/>
          <a:stretch>
            <a:fillRect/>
          </a:stretch>
        </p:blipFill>
        <p:spPr>
          <a:xfrm>
            <a:off x="6027811" y="1734571"/>
            <a:ext cx="5096586" cy="443927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696338"/>
            <a:ext cx="10515600" cy="435133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Summary of Conclusions:</a:t>
            </a: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pPr>
            <a:r>
              <a:rPr lang="en-US" sz="1800" dirty="0">
                <a:solidFill>
                  <a:schemeClr val="accent3">
                    <a:lumMod val="25000"/>
                  </a:schemeClr>
                </a:solidFill>
                <a:latin typeface="Abadi" panose="020B0604020104020204" pitchFamily="34" charset="0"/>
              </a:rPr>
              <a:t>Higher flight numbers at a launch site correlate with higher success rates.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Launch success rates have shown an increasing trend from 2013 to 2020.</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Orbits ES-L1, GEO, HEO, SSO, and VLEO exhibit the highest success rates.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KSC LC-39A stands out with the highest number of successful launches among all sites.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The Decision Tree Classifier emerges as the optimal machine learning algorithm for this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3406"/>
            <a:ext cx="11101691" cy="539186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100" dirty="0">
                <a:solidFill>
                  <a:srgbClr val="0B49CB"/>
                </a:solidFill>
                <a:latin typeface="Abadi"/>
              </a:rPr>
              <a:t>Executive Summary</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Data Collection</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Data collected from various sources, including SpaceX API and web scraping techniques.</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Data Wrangling</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Processed data to ensure consistency and accuracy, including handling missing values and formatting issues.</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Exploratory Data Analysis (EDA)</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Utilized visualization techniques and SQL queries to explore data patterns, trends, and correlations.</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Interactive Visual Analytics</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Implemented interactive visual analytics using Folium for geographic analysis and </a:t>
            </a:r>
            <a:r>
              <a:rPr lang="en-US" sz="2300" b="0" i="0" dirty="0" err="1">
                <a:solidFill>
                  <a:schemeClr val="tx1">
                    <a:lumMod val="75000"/>
                    <a:lumOff val="25000"/>
                  </a:schemeClr>
                </a:solidFill>
                <a:effectLst/>
                <a:latin typeface="Söhne"/>
              </a:rPr>
              <a:t>Plotly</a:t>
            </a:r>
            <a:r>
              <a:rPr lang="en-US" sz="2300" b="0" i="0" dirty="0">
                <a:solidFill>
                  <a:schemeClr val="tx1">
                    <a:lumMod val="75000"/>
                    <a:lumOff val="25000"/>
                  </a:schemeClr>
                </a:solidFill>
                <a:effectLst/>
                <a:latin typeface="Söhne"/>
              </a:rPr>
              <a:t> Dash for dynamic dashboard creation.</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Predictive Analysis</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Developed classification models using machine learning techniques.</a:t>
            </a:r>
          </a:p>
          <a:p>
            <a:pPr algn="l">
              <a:lnSpc>
                <a:spcPct val="120000"/>
              </a:lnSpc>
              <a:buFont typeface="Arial" panose="020B0604020202020204" pitchFamily="34" charset="0"/>
              <a:buChar char="•"/>
            </a:pPr>
            <a:r>
              <a:rPr lang="en-US" sz="2600" b="1" i="0" dirty="0">
                <a:solidFill>
                  <a:schemeClr val="tx1">
                    <a:lumMod val="75000"/>
                    <a:lumOff val="25000"/>
                  </a:schemeClr>
                </a:solidFill>
                <a:effectLst/>
                <a:latin typeface="Söhne"/>
              </a:rPr>
              <a:t>Model Building and Tuning</a:t>
            </a:r>
            <a:r>
              <a:rPr lang="en-US" sz="2600" b="0" i="0" dirty="0">
                <a:solidFill>
                  <a:schemeClr val="tx1">
                    <a:lumMod val="75000"/>
                    <a:lumOff val="25000"/>
                  </a:schemeClr>
                </a:solidFill>
                <a:effectLst/>
                <a:latin typeface="Söhne"/>
              </a:rPr>
              <a:t>:</a:t>
            </a:r>
          </a:p>
          <a:p>
            <a:pPr marL="742950" lvl="1" indent="-285750" algn="l">
              <a:lnSpc>
                <a:spcPct val="120000"/>
              </a:lnSpc>
              <a:buFont typeface="Arial" panose="020B0604020202020204" pitchFamily="34" charset="0"/>
              <a:buChar char="•"/>
            </a:pPr>
            <a:r>
              <a:rPr lang="en-US" sz="2300" b="0" i="0" dirty="0">
                <a:solidFill>
                  <a:schemeClr val="tx1">
                    <a:lumMod val="75000"/>
                    <a:lumOff val="25000"/>
                  </a:schemeClr>
                </a:solidFill>
                <a:effectLst/>
                <a:latin typeface="Söhne"/>
              </a:rPr>
              <a:t>Built and fine-tuned classification models to improve accuracy and performance.</a:t>
            </a:r>
            <a:endParaRPr lang="en-US" sz="23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3447"/>
            <a:ext cx="10515600" cy="4351338"/>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data sets were collected using various methods:</a:t>
            </a:r>
          </a:p>
          <a:p>
            <a:pPr lvl="1">
              <a:lnSpc>
                <a:spcPct val="100000"/>
              </a:lnSpc>
              <a:spcBef>
                <a:spcPts val="1400"/>
              </a:spcBef>
            </a:pPr>
            <a:r>
              <a:rPr lang="en-US" sz="2000" b="1" dirty="0">
                <a:solidFill>
                  <a:schemeClr val="accent3">
                    <a:lumMod val="25000"/>
                  </a:schemeClr>
                </a:solidFill>
                <a:latin typeface="Abadi" panose="020B0604020104020204" pitchFamily="34" charset="0"/>
              </a:rPr>
              <a:t>SpaceX API</a:t>
            </a:r>
            <a:r>
              <a:rPr lang="en-US" sz="2000" dirty="0">
                <a:solidFill>
                  <a:schemeClr val="accent3">
                    <a:lumMod val="25000"/>
                  </a:schemeClr>
                </a:solidFill>
                <a:latin typeface="Abadi" panose="020B0604020104020204" pitchFamily="34" charset="0"/>
              </a:rPr>
              <a:t>: A GET request was made to the SpaceX API to retrieve relevant data.</a:t>
            </a:r>
          </a:p>
          <a:p>
            <a:pPr lvl="1">
              <a:lnSpc>
                <a:spcPct val="100000"/>
              </a:lnSpc>
              <a:spcBef>
                <a:spcPts val="1400"/>
              </a:spcBef>
            </a:pPr>
            <a:r>
              <a:rPr lang="en-US" sz="2000" b="1" dirty="0">
                <a:solidFill>
                  <a:schemeClr val="accent3">
                    <a:lumMod val="25000"/>
                  </a:schemeClr>
                </a:solidFill>
                <a:latin typeface="Abadi" panose="020B0604020104020204" pitchFamily="34" charset="0"/>
              </a:rPr>
              <a:t>Data Wrangling and Formatting</a:t>
            </a:r>
            <a:r>
              <a:rPr lang="en-US" sz="2000" dirty="0">
                <a:solidFill>
                  <a:schemeClr val="accent3">
                    <a:lumMod val="25000"/>
                  </a:schemeClr>
                </a:solidFill>
                <a:latin typeface="Abadi" panose="020B0604020104020204" pitchFamily="34" charset="0"/>
              </a:rPr>
              <a:t>: The response content was decoded as JSON using the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and converted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nSpc>
                <a:spcPct val="100000"/>
              </a:lnSpc>
              <a:spcBef>
                <a:spcPts val="1400"/>
              </a:spcBef>
            </a:pPr>
            <a:r>
              <a:rPr lang="en-US" sz="2000" b="1" dirty="0">
                <a:solidFill>
                  <a:schemeClr val="accent3">
                    <a:lumMod val="25000"/>
                  </a:schemeClr>
                </a:solidFill>
                <a:latin typeface="Abadi" panose="020B0604020104020204" pitchFamily="34" charset="0"/>
              </a:rPr>
              <a:t>Data Cleaning</a:t>
            </a:r>
            <a:r>
              <a:rPr lang="en-US" sz="2000" dirty="0">
                <a:solidFill>
                  <a:schemeClr val="accent3">
                    <a:lumMod val="25000"/>
                  </a:schemeClr>
                </a:solidFill>
                <a:latin typeface="Abadi" panose="020B0604020104020204" pitchFamily="34" charset="0"/>
              </a:rPr>
              <a:t>: The collected data underwent cleaning processes to address missing values, ensuring data integrity.</a:t>
            </a:r>
          </a:p>
          <a:p>
            <a:pPr lvl="1">
              <a:lnSpc>
                <a:spcPct val="100000"/>
              </a:lnSpc>
              <a:spcBef>
                <a:spcPts val="1400"/>
              </a:spcBef>
            </a:pPr>
            <a:r>
              <a:rPr lang="en-US" sz="2000" b="1" dirty="0">
                <a:solidFill>
                  <a:schemeClr val="accent3">
                    <a:lumMod val="25000"/>
                  </a:schemeClr>
                </a:solidFill>
                <a:latin typeface="Abadi" panose="020B0604020104020204" pitchFamily="34" charset="0"/>
              </a:rPr>
              <a:t>Web Scraping</a:t>
            </a:r>
            <a:r>
              <a:rPr lang="en-US" sz="2000" dirty="0">
                <a:solidFill>
                  <a:schemeClr val="accent3">
                    <a:lumMod val="25000"/>
                  </a:schemeClr>
                </a:solidFill>
                <a:latin typeface="Abadi" panose="020B0604020104020204" pitchFamily="34" charset="0"/>
              </a:rPr>
              <a:t>: Falcon 9 launch records were extracted from Wikipedia using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This involved parsing the HTML table containing launch records and converting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further analysis.</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7BB720-42B3-060E-AFB6-84645EFEE174}"/>
              </a:ext>
            </a:extLst>
          </p:cNvPr>
          <p:cNvPicPr>
            <a:picLocks noChangeAspect="1"/>
          </p:cNvPicPr>
          <p:nvPr/>
        </p:nvPicPr>
        <p:blipFill>
          <a:blip r:embed="rId3"/>
          <a:stretch>
            <a:fillRect/>
          </a:stretch>
        </p:blipFill>
        <p:spPr>
          <a:xfrm>
            <a:off x="5527719" y="4957233"/>
            <a:ext cx="6195081" cy="126915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Utilized a GET request to the SpaceX API for data collection, followed by cleaning and basic data wrangling to ensure data quality and formatting.</a:t>
            </a:r>
          </a:p>
          <a:p>
            <a:pPr>
              <a:lnSpc>
                <a:spcPct val="100000"/>
              </a:lnSpc>
              <a:spcBef>
                <a:spcPts val="1400"/>
              </a:spcBef>
            </a:pPr>
            <a:r>
              <a:rPr lang="en-US" sz="2000" dirty="0">
                <a:solidFill>
                  <a:schemeClr val="accent3">
                    <a:lumMod val="25000"/>
                  </a:schemeClr>
                </a:solidFill>
                <a:latin typeface="Abadi" panose="020B0604020104020204" pitchFamily="34" charset="0"/>
              </a:rPr>
              <a:t>Link - </a:t>
            </a:r>
            <a:r>
              <a:rPr lang="en-US" sz="2000" dirty="0">
                <a:solidFill>
                  <a:schemeClr val="accent3">
                    <a:lumMod val="25000"/>
                  </a:schemeClr>
                </a:solidFill>
                <a:latin typeface="Abadi" panose="020B0604020104020204" pitchFamily="34" charset="0"/>
                <a:hlinkClick r:id="rId4"/>
              </a:rPr>
              <a:t>https://github.com/AshuKhandave/Machine_Learning_Project/blob/main/jupyter-labs-spacex-data-collection-api.ipynb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29F644F6-FA60-2901-13A0-8E44CF0DD7C8}"/>
              </a:ext>
            </a:extLst>
          </p:cNvPr>
          <p:cNvPicPr>
            <a:picLocks noChangeAspect="1"/>
          </p:cNvPicPr>
          <p:nvPr/>
        </p:nvPicPr>
        <p:blipFill>
          <a:blip r:embed="rId5"/>
          <a:stretch>
            <a:fillRect/>
          </a:stretch>
        </p:blipFill>
        <p:spPr>
          <a:xfrm>
            <a:off x="5527719" y="1577757"/>
            <a:ext cx="6236260" cy="2591287"/>
          </a:xfrm>
          <a:prstGeom prst="rect">
            <a:avLst/>
          </a:prstGeom>
        </p:spPr>
      </p:pic>
      <p:pic>
        <p:nvPicPr>
          <p:cNvPr id="11" name="Picture 10">
            <a:extLst>
              <a:ext uri="{FF2B5EF4-FFF2-40B4-BE49-F238E27FC236}">
                <a16:creationId xmlns:a16="http://schemas.microsoft.com/office/drawing/2014/main" id="{0864A83A-EAD7-948C-57B0-3A65901C085E}"/>
              </a:ext>
            </a:extLst>
          </p:cNvPr>
          <p:cNvPicPr>
            <a:picLocks noChangeAspect="1"/>
          </p:cNvPicPr>
          <p:nvPr/>
        </p:nvPicPr>
        <p:blipFill>
          <a:blip r:embed="rId6"/>
          <a:stretch>
            <a:fillRect/>
          </a:stretch>
        </p:blipFill>
        <p:spPr>
          <a:xfrm>
            <a:off x="5568898" y="4312022"/>
            <a:ext cx="6195081" cy="7968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086936"/>
            <a:ext cx="4785364" cy="334551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b="1"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Link -</a:t>
            </a:r>
            <a:r>
              <a:rPr lang="en-US" sz="2200" dirty="0">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https://github.com/AshuKhandave/Machine_Learning_Project/blob/main/jupyter-labs-webscraping.ipynb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FB33CFD-B4A1-C623-2FEB-63F53C5ED3B4}"/>
              </a:ext>
            </a:extLst>
          </p:cNvPr>
          <p:cNvPicPr>
            <a:picLocks noChangeAspect="1"/>
          </p:cNvPicPr>
          <p:nvPr/>
        </p:nvPicPr>
        <p:blipFill>
          <a:blip r:embed="rId4"/>
          <a:stretch>
            <a:fillRect/>
          </a:stretch>
        </p:blipFill>
        <p:spPr>
          <a:xfrm>
            <a:off x="6180211" y="1722552"/>
            <a:ext cx="4506352" cy="459679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 dockstate="right" visibility="0" width="438" row="7">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4C0489D-62F3-442E-A563-699A7C0A8D51}">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34099E4-B6A5-44C5-83AB-570C127B47F4}">
  <we:reference id="wa200006000" version="1.0.7.0" store="en-US" storeType="OMEX"/>
  <we:alternateReferences>
    <we:reference id="wa200006000" version="1.0.7.0" store="wa20000600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1621</TotalTime>
  <Words>1764</Words>
  <Application>Microsoft Office PowerPoint</Application>
  <PresentationFormat>Widescreen</PresentationFormat>
  <Paragraphs>216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Ashwini Khandave</cp:lastModifiedBy>
  <cp:revision>200</cp:revision>
  <dcterms:created xsi:type="dcterms:W3CDTF">2021-04-29T18:58:34Z</dcterms:created>
  <dcterms:modified xsi:type="dcterms:W3CDTF">2024-02-02T07:28:57Z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